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71" r:id="rId8"/>
    <p:sldId id="263" r:id="rId9"/>
    <p:sldId id="264" r:id="rId10"/>
    <p:sldId id="265" r:id="rId11"/>
    <p:sldId id="266" r:id="rId12"/>
    <p:sldId id="273" r:id="rId13"/>
    <p:sldId id="274" r:id="rId14"/>
    <p:sldId id="267" r:id="rId15"/>
    <p:sldId id="268" r:id="rId16"/>
    <p:sldId id="269" r:id="rId17"/>
    <p:sldId id="272" r:id="rId18"/>
  </p:sldIdLst>
  <p:sldSz cx="13004800" cy="9753600"/>
  <p:notesSz cx="6858000" cy="9144000"/>
  <p:defaultTextStyle>
    <a:lvl1pPr algn="ctr" defTabSz="584200">
      <a:defRPr sz="4200">
        <a:latin typeface="+mn-lt"/>
        <a:ea typeface="+mn-ea"/>
        <a:cs typeface="+mn-cs"/>
        <a:sym typeface="Gill Sans"/>
      </a:defRPr>
    </a:lvl1pPr>
    <a:lvl2pPr indent="342900" algn="ctr" defTabSz="584200">
      <a:defRPr sz="4200">
        <a:latin typeface="+mn-lt"/>
        <a:ea typeface="+mn-ea"/>
        <a:cs typeface="+mn-cs"/>
        <a:sym typeface="Gill Sans"/>
      </a:defRPr>
    </a:lvl2pPr>
    <a:lvl3pPr indent="685800" algn="ctr" defTabSz="584200">
      <a:defRPr sz="4200">
        <a:latin typeface="+mn-lt"/>
        <a:ea typeface="+mn-ea"/>
        <a:cs typeface="+mn-cs"/>
        <a:sym typeface="Gill Sans"/>
      </a:defRPr>
    </a:lvl3pPr>
    <a:lvl4pPr indent="1028700" algn="ctr" defTabSz="584200">
      <a:defRPr sz="4200">
        <a:latin typeface="+mn-lt"/>
        <a:ea typeface="+mn-ea"/>
        <a:cs typeface="+mn-cs"/>
        <a:sym typeface="Gill Sans"/>
      </a:defRPr>
    </a:lvl4pPr>
    <a:lvl5pPr indent="1371600" algn="ctr" defTabSz="584200">
      <a:defRPr sz="4200">
        <a:latin typeface="+mn-lt"/>
        <a:ea typeface="+mn-ea"/>
        <a:cs typeface="+mn-cs"/>
        <a:sym typeface="Gill Sans"/>
      </a:defRPr>
    </a:lvl5pPr>
    <a:lvl6pPr indent="1714500" algn="ctr" defTabSz="584200">
      <a:defRPr sz="4200">
        <a:latin typeface="+mn-lt"/>
        <a:ea typeface="+mn-ea"/>
        <a:cs typeface="+mn-cs"/>
        <a:sym typeface="Gill Sans"/>
      </a:defRPr>
    </a:lvl6pPr>
    <a:lvl7pPr indent="2057400" algn="ctr" defTabSz="584200">
      <a:defRPr sz="4200">
        <a:latin typeface="+mn-lt"/>
        <a:ea typeface="+mn-ea"/>
        <a:cs typeface="+mn-cs"/>
        <a:sym typeface="Gill Sans"/>
      </a:defRPr>
    </a:lvl7pPr>
    <a:lvl8pPr indent="2400300" algn="ctr" defTabSz="584200">
      <a:defRPr sz="4200">
        <a:latin typeface="+mn-lt"/>
        <a:ea typeface="+mn-ea"/>
        <a:cs typeface="+mn-cs"/>
        <a:sym typeface="Gill Sans"/>
      </a:defRPr>
    </a:lvl8pPr>
    <a:lvl9pPr indent="2743200" algn="ctr" defTabSz="584200">
      <a:defRPr sz="4200">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2096"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133156021"/>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pnas.org/content/111/39/14076.full.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pPr lvl="0"/>
            <a:endParaRPr/>
          </a:p>
        </p:txBody>
      </p:sp>
      <p:sp>
        <p:nvSpPr>
          <p:cNvPr id="99" name="Shape 99"/>
          <p:cNvSpPr>
            <a:spLocks noGrp="1"/>
          </p:cNvSpPr>
          <p:nvPr>
            <p:ph type="body" sz="quarter" idx="1"/>
          </p:nvPr>
        </p:nvSpPr>
        <p:spPr>
          <a:prstGeom prst="rect">
            <a:avLst/>
          </a:prstGeom>
        </p:spPr>
        <p:txBody>
          <a:bodyPr/>
          <a:lstStyle/>
          <a:p>
            <a:pPr lvl="0">
              <a:defRPr sz="1800"/>
            </a:pPr>
            <a:r>
              <a:rPr sz="2200"/>
              <a:t>Noble gases identify the mechanisms of fugitive gas</a:t>
            </a:r>
          </a:p>
          <a:p>
            <a:pPr lvl="0">
              <a:defRPr sz="1800"/>
            </a:pPr>
            <a:r>
              <a:rPr sz="2200"/>
              <a:t>contamination in drinking-water wells overlying the</a:t>
            </a:r>
          </a:p>
          <a:p>
            <a:pPr lvl="0">
              <a:defRPr sz="1800"/>
            </a:pPr>
            <a:r>
              <a:rPr sz="2200"/>
              <a:t>Marcellus and Barnett Shales</a:t>
            </a:r>
          </a:p>
          <a:p>
            <a:pPr lvl="0">
              <a:defRPr sz="1800"/>
            </a:pPr>
            <a:r>
              <a:rPr sz="2200"/>
              <a:t>Thomas H. Darrah, Avner Vengosh, Robert B. Jackson, Nathaniel R. Warner, and Robert J. Poreda</a:t>
            </a:r>
          </a:p>
          <a:p>
            <a:pPr lvl="0">
              <a:defRPr sz="1800"/>
            </a:pPr>
            <a:r>
              <a:rPr sz="2200"/>
              <a:t>14076–14081 | PNAS | September 30, 2014 | vol. 111 | no. 39</a:t>
            </a:r>
          </a:p>
          <a:p>
            <a:pPr lvl="0">
              <a:defRPr sz="1800"/>
            </a:pPr>
            <a:r>
              <a:rPr sz="2200" u="sng">
                <a:hlinkClick r:id="rId3"/>
              </a:rPr>
              <a:t>http://www.pnas.org/content/111/39/14076.full.pdf</a:t>
            </a:r>
            <a:endParaRPr sz="2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lIns="0" tIns="0" rIns="0" bIns="0" anchor="b"/>
          <a:lstStyle/>
          <a:p>
            <a:pPr lvl="0">
              <a:defRPr sz="1800"/>
            </a:pPr>
            <a:r>
              <a:rPr sz="8400"/>
              <a:t>Title Text</a:t>
            </a:r>
          </a:p>
        </p:txBody>
      </p:sp>
      <p:sp>
        <p:nvSpPr>
          <p:cNvPr id="6" name="Shape 6"/>
          <p:cNvSpPr>
            <a:spLocks noGrp="1"/>
          </p:cNvSpPr>
          <p:nvPr>
            <p:ph type="body" idx="1"/>
          </p:nvPr>
        </p:nvSpPr>
        <p:spPr>
          <a:xfrm>
            <a:off x="1270000" y="5029200"/>
            <a:ext cx="10464800" cy="1130300"/>
          </a:xfrm>
          <a:prstGeom prst="rect">
            <a:avLst/>
          </a:prstGeom>
        </p:spPr>
        <p:txBody>
          <a:bodyPr lIns="0" tIns="0" rIns="0" bIns="0"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5" name="Shape 25"/>
          <p:cNvSpPr>
            <a:spLocks noGrp="1"/>
          </p:cNvSpPr>
          <p:nvPr>
            <p:ph type="title"/>
          </p:nvPr>
        </p:nvSpPr>
        <p:spPr>
          <a:xfrm>
            <a:off x="635000" y="1409700"/>
            <a:ext cx="5867400" cy="3302000"/>
          </a:xfrm>
          <a:prstGeom prst="rect">
            <a:avLst/>
          </a:prstGeom>
        </p:spPr>
        <p:txBody>
          <a:bodyPr lIns="0" tIns="0" rIns="0" bIns="0" anchor="b"/>
          <a:lstStyle>
            <a:lvl1pPr>
              <a:defRPr sz="7000"/>
            </a:lvl1pPr>
          </a:lstStyle>
          <a:p>
            <a:pPr lvl="0">
              <a:defRPr sz="1800"/>
            </a:pPr>
            <a:r>
              <a:rPr sz="7000"/>
              <a:t>Title Text</a:t>
            </a:r>
          </a:p>
        </p:txBody>
      </p:sp>
      <p:sp>
        <p:nvSpPr>
          <p:cNvPr id="26" name="Shape 26"/>
          <p:cNvSpPr>
            <a:spLocks noGrp="1"/>
          </p:cNvSpPr>
          <p:nvPr>
            <p:ph type="body" idx="1"/>
          </p:nvPr>
        </p:nvSpPr>
        <p:spPr>
          <a:xfrm>
            <a:off x="635000" y="4787900"/>
            <a:ext cx="5867400" cy="33020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28" name="Shape 28"/>
          <p:cNvSpPr>
            <a:spLocks noGrp="1"/>
          </p:cNvSpPr>
          <p:nvPr>
            <p:ph type="title"/>
          </p:nvPr>
        </p:nvSpPr>
        <p:spPr>
          <a:xfrm>
            <a:off x="635000" y="1409700"/>
            <a:ext cx="5867400" cy="3302000"/>
          </a:xfrm>
          <a:prstGeom prst="rect">
            <a:avLst/>
          </a:prstGeom>
        </p:spPr>
        <p:txBody>
          <a:bodyPr lIns="0" tIns="0" rIns="0" bIns="0" anchor="b"/>
          <a:lstStyle>
            <a:lvl1pPr>
              <a:defRPr sz="7000"/>
            </a:lvl1pPr>
          </a:lstStyle>
          <a:p>
            <a:pPr lvl="0">
              <a:defRPr sz="1800"/>
            </a:pPr>
            <a:r>
              <a:rPr sz="7000"/>
              <a:t>Title Text</a:t>
            </a:r>
          </a:p>
        </p:txBody>
      </p:sp>
      <p:sp>
        <p:nvSpPr>
          <p:cNvPr id="29" name="Shape 29"/>
          <p:cNvSpPr>
            <a:spLocks noGrp="1"/>
          </p:cNvSpPr>
          <p:nvPr>
            <p:ph type="body" idx="1"/>
          </p:nvPr>
        </p:nvSpPr>
        <p:spPr>
          <a:xfrm>
            <a:off x="635000" y="4787900"/>
            <a:ext cx="5867400" cy="33020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pPr>
            <a:r>
              <a:rPr sz="3400"/>
              <a:t>Body Level One</a:t>
            </a:r>
          </a:p>
          <a:p>
            <a:pPr lvl="1">
              <a:defRPr sz="1800"/>
            </a:pPr>
            <a:r>
              <a:rPr sz="3400"/>
              <a:t>Body Level Two</a:t>
            </a:r>
          </a:p>
          <a:p>
            <a:pPr lvl="2">
              <a:defRPr sz="1800"/>
            </a:pPr>
            <a:r>
              <a:rPr sz="3400"/>
              <a:t>Body Level Three</a:t>
            </a:r>
          </a:p>
          <a:p>
            <a:pPr lvl="3">
              <a:defRPr sz="1800"/>
            </a:pPr>
            <a:r>
              <a:rPr sz="3400"/>
              <a:t>Body Level Four</a:t>
            </a:r>
          </a:p>
          <a:p>
            <a:pPr lvl="4">
              <a:defRPr sz="1800"/>
            </a:pPr>
            <a:r>
              <a:rPr sz="3400"/>
              <a:t>Body Level Five</a:t>
            </a: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pPr>
            <a:r>
              <a:rPr sz="8400"/>
              <a:t>Title Text</a:t>
            </a:r>
          </a:p>
        </p:txBody>
      </p:sp>
      <p:sp>
        <p:nvSpPr>
          <p:cNvPr id="32" name="Shape 32"/>
          <p:cNvSpPr>
            <a:spLocks noGrp="1"/>
          </p:cNvSpPr>
          <p:nvPr>
            <p:ph type="body"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pPr>
            <a:r>
              <a:rPr sz="8400"/>
              <a:t>Title Text</a:t>
            </a:r>
          </a:p>
        </p:txBody>
      </p:sp>
      <p:sp>
        <p:nvSpPr>
          <p:cNvPr id="35" name="Shape 35"/>
          <p:cNvSpPr>
            <a:spLocks noGrp="1"/>
          </p:cNvSpPr>
          <p:nvPr>
            <p:ph type="body"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8400"/>
              <a:t>Title Text</a:t>
            </a:r>
          </a:p>
        </p:txBody>
      </p:sp>
      <p:sp>
        <p:nvSpPr>
          <p:cNvPr id="38" name="Shape 38"/>
          <p:cNvSpPr>
            <a:spLocks noGrp="1"/>
          </p:cNvSpPr>
          <p:nvPr>
            <p:ph type="body"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pPr>
            <a:r>
              <a:rPr sz="8400"/>
              <a:t>Title Text</a:t>
            </a:r>
          </a:p>
        </p:txBody>
      </p:sp>
      <p:sp>
        <p:nvSpPr>
          <p:cNvPr id="9" name="Shape 9"/>
          <p:cNvSpPr>
            <a:spLocks noGrp="1"/>
          </p:cNvSpPr>
          <p:nvPr>
            <p:ph type="body" idx="1"/>
          </p:nvPr>
        </p:nvSpPr>
        <p:spPr>
          <a:prstGeom prst="rect">
            <a:avLst/>
          </a:prstGeom>
        </p:spPr>
        <p:txBody>
          <a:body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8400"/>
              <a:t>Title Text</a:t>
            </a:r>
          </a:p>
        </p:txBody>
      </p:sp>
      <p:sp>
        <p:nvSpPr>
          <p:cNvPr id="12" name="Shape 12"/>
          <p:cNvSpPr>
            <a:spLocks noGrp="1"/>
          </p:cNvSpPr>
          <p:nvPr>
            <p:ph type="body" idx="1"/>
          </p:nvPr>
        </p:nvSpPr>
        <p:spPr>
          <a:prstGeom prst="rect">
            <a:avLst/>
          </a:prstGeom>
        </p:spPr>
        <p:txBody>
          <a:bodyPr lIns="0" tIns="0" rIns="0" bIns="0"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4" name="Shape 14"/>
          <p:cNvSpPr>
            <a:spLocks noGrp="1"/>
          </p:cNvSpPr>
          <p:nvPr>
            <p:ph type="body" idx="1"/>
          </p:nvPr>
        </p:nvSpPr>
        <p:spPr>
          <a:xfrm>
            <a:off x="1270000" y="1270000"/>
            <a:ext cx="10464800" cy="7213600"/>
          </a:xfrm>
          <a:prstGeom prst="rect">
            <a:avLst/>
          </a:prstGeom>
        </p:spPr>
        <p:txBody>
          <a:bodyPr/>
          <a:lstStyle>
            <a:lvl1pPr>
              <a:spcBef>
                <a:spcPts val="4800"/>
              </a:spcBef>
            </a:lvl1pPr>
            <a:lvl2pPr>
              <a:spcBef>
                <a:spcPts val="4800"/>
              </a:spcBef>
            </a:lvl2pPr>
            <a:lvl3pPr>
              <a:spcBef>
                <a:spcPts val="4800"/>
              </a:spcBef>
            </a:lvl3pPr>
            <a:lvl4pPr>
              <a:spcBef>
                <a:spcPts val="4800"/>
              </a:spcBef>
            </a:lvl4pPr>
            <a:lvl5pPr>
              <a:spcBef>
                <a:spcPts val="4800"/>
              </a:spcBef>
            </a:lvl5pP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 name="Shape 19"/>
          <p:cNvSpPr>
            <a:spLocks noGrp="1"/>
          </p:cNvSpPr>
          <p:nvPr>
            <p:ph type="title"/>
          </p:nvPr>
        </p:nvSpPr>
        <p:spPr>
          <a:xfrm>
            <a:off x="1270000" y="2971800"/>
            <a:ext cx="10464800" cy="38100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1270000" y="7366000"/>
            <a:ext cx="10464800" cy="17018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3" name="Shape 23"/>
          <p:cNvSpPr>
            <a:spLocks noGrp="1"/>
          </p:cNvSpPr>
          <p:nvPr>
            <p:ph type="title"/>
          </p:nvPr>
        </p:nvSpPr>
        <p:spPr>
          <a:xfrm>
            <a:off x="1270000" y="7366000"/>
            <a:ext cx="10464800" cy="1701800"/>
          </a:xfrm>
          <a:prstGeom prst="rect">
            <a:avLst/>
          </a:prstGeom>
        </p:spPr>
        <p:txBody>
          <a:bodyPr/>
          <a:lstStyle/>
          <a:p>
            <a:pPr lvl="0">
              <a:defRPr sz="1800"/>
            </a:pPr>
            <a:r>
              <a:rPr sz="8400"/>
              <a:t>Title Text</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8400"/>
              <a:t>Title Text</a:t>
            </a:r>
          </a:p>
        </p:txBody>
      </p:sp>
      <p:sp>
        <p:nvSpPr>
          <p:cNvPr id="3" name="Shape 3"/>
          <p:cNvSpPr>
            <a:spLocks noGrp="1"/>
          </p:cNvSpPr>
          <p:nvPr>
            <p:ph type="body" idx="1"/>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4200"/>
              <a:t>Body Level One</a:t>
            </a:r>
          </a:p>
          <a:p>
            <a:pPr lvl="1">
              <a:defRPr sz="1800"/>
            </a:pPr>
            <a:r>
              <a:rPr sz="4200"/>
              <a:t>Body Level Two</a:t>
            </a:r>
          </a:p>
          <a:p>
            <a:pPr lvl="2">
              <a:defRPr sz="1800"/>
            </a:pPr>
            <a:r>
              <a:rPr sz="4200"/>
              <a:t>Body Level Three</a:t>
            </a:r>
          </a:p>
          <a:p>
            <a:pPr lvl="3">
              <a:defRPr sz="1800"/>
            </a:pPr>
            <a:r>
              <a:rPr sz="4200"/>
              <a:t>Body Level Four</a:t>
            </a:r>
          </a:p>
          <a:p>
            <a:pPr lvl="4">
              <a:defRPr sz="1800"/>
            </a:pPr>
            <a:r>
              <a:rPr sz="42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defTabSz="584200">
        <a:defRPr sz="8400">
          <a:latin typeface="+mn-lt"/>
          <a:ea typeface="+mn-ea"/>
          <a:cs typeface="+mn-cs"/>
          <a:sym typeface="Gill Sans"/>
        </a:defRPr>
      </a:lvl1pPr>
      <a:lvl2pPr indent="228600" algn="ctr" defTabSz="584200">
        <a:defRPr sz="8400">
          <a:latin typeface="+mn-lt"/>
          <a:ea typeface="+mn-ea"/>
          <a:cs typeface="+mn-cs"/>
          <a:sym typeface="Gill Sans"/>
        </a:defRPr>
      </a:lvl2pPr>
      <a:lvl3pPr indent="457200" algn="ctr" defTabSz="584200">
        <a:defRPr sz="8400">
          <a:latin typeface="+mn-lt"/>
          <a:ea typeface="+mn-ea"/>
          <a:cs typeface="+mn-cs"/>
          <a:sym typeface="Gill Sans"/>
        </a:defRPr>
      </a:lvl3pPr>
      <a:lvl4pPr indent="685800" algn="ctr" defTabSz="584200">
        <a:defRPr sz="8400">
          <a:latin typeface="+mn-lt"/>
          <a:ea typeface="+mn-ea"/>
          <a:cs typeface="+mn-cs"/>
          <a:sym typeface="Gill Sans"/>
        </a:defRPr>
      </a:lvl4pPr>
      <a:lvl5pPr indent="914400" algn="ctr" defTabSz="584200">
        <a:defRPr sz="8400">
          <a:latin typeface="+mn-lt"/>
          <a:ea typeface="+mn-ea"/>
          <a:cs typeface="+mn-cs"/>
          <a:sym typeface="Gill Sans"/>
        </a:defRPr>
      </a:lvl5pPr>
      <a:lvl6pPr indent="1143000" algn="ctr" defTabSz="584200">
        <a:defRPr sz="8400">
          <a:latin typeface="+mn-lt"/>
          <a:ea typeface="+mn-ea"/>
          <a:cs typeface="+mn-cs"/>
          <a:sym typeface="Gill Sans"/>
        </a:defRPr>
      </a:lvl6pPr>
      <a:lvl7pPr indent="1371600" algn="ctr" defTabSz="584200">
        <a:defRPr sz="8400">
          <a:latin typeface="+mn-lt"/>
          <a:ea typeface="+mn-ea"/>
          <a:cs typeface="+mn-cs"/>
          <a:sym typeface="Gill Sans"/>
        </a:defRPr>
      </a:lvl7pPr>
      <a:lvl8pPr indent="1600200" algn="ctr" defTabSz="584200">
        <a:defRPr sz="8400">
          <a:latin typeface="+mn-lt"/>
          <a:ea typeface="+mn-ea"/>
          <a:cs typeface="+mn-cs"/>
          <a:sym typeface="Gill Sans"/>
        </a:defRPr>
      </a:lvl8pPr>
      <a:lvl9pPr indent="1828800" algn="ctr" defTabSz="584200">
        <a:defRPr sz="8400">
          <a:latin typeface="+mn-lt"/>
          <a:ea typeface="+mn-ea"/>
          <a:cs typeface="+mn-cs"/>
          <a:sym typeface="Gill Sans"/>
        </a:defRPr>
      </a:lvl9pPr>
    </p:titleStyle>
    <p:bodyStyle>
      <a:lvl1pPr marL="889000" indent="-571500" defTabSz="584200">
        <a:spcBef>
          <a:spcPts val="2400"/>
        </a:spcBef>
        <a:buSzPct val="171000"/>
        <a:buChar char="•"/>
        <a:defRPr sz="4200">
          <a:latin typeface="+mn-lt"/>
          <a:ea typeface="+mn-ea"/>
          <a:cs typeface="+mn-cs"/>
          <a:sym typeface="Gill Sans"/>
        </a:defRPr>
      </a:lvl1pPr>
      <a:lvl2pPr marL="1333500" indent="-571500" defTabSz="584200">
        <a:spcBef>
          <a:spcPts val="2400"/>
        </a:spcBef>
        <a:buSzPct val="171000"/>
        <a:buChar char="•"/>
        <a:defRPr sz="4200">
          <a:latin typeface="+mn-lt"/>
          <a:ea typeface="+mn-ea"/>
          <a:cs typeface="+mn-cs"/>
          <a:sym typeface="Gill Sans"/>
        </a:defRPr>
      </a:lvl2pPr>
      <a:lvl3pPr marL="1778000" indent="-571500" defTabSz="584200">
        <a:spcBef>
          <a:spcPts val="2400"/>
        </a:spcBef>
        <a:buSzPct val="171000"/>
        <a:buChar char="•"/>
        <a:defRPr sz="4200">
          <a:latin typeface="+mn-lt"/>
          <a:ea typeface="+mn-ea"/>
          <a:cs typeface="+mn-cs"/>
          <a:sym typeface="Gill Sans"/>
        </a:defRPr>
      </a:lvl3pPr>
      <a:lvl4pPr marL="2222500" indent="-571500" defTabSz="584200">
        <a:spcBef>
          <a:spcPts val="2400"/>
        </a:spcBef>
        <a:buSzPct val="171000"/>
        <a:buChar char="•"/>
        <a:defRPr sz="4200">
          <a:latin typeface="+mn-lt"/>
          <a:ea typeface="+mn-ea"/>
          <a:cs typeface="+mn-cs"/>
          <a:sym typeface="Gill Sans"/>
        </a:defRPr>
      </a:lvl4pPr>
      <a:lvl5pPr marL="2667000" indent="-571500" defTabSz="584200">
        <a:spcBef>
          <a:spcPts val="2400"/>
        </a:spcBef>
        <a:buSzPct val="171000"/>
        <a:buChar char="•"/>
        <a:defRPr sz="4200">
          <a:latin typeface="+mn-lt"/>
          <a:ea typeface="+mn-ea"/>
          <a:cs typeface="+mn-cs"/>
          <a:sym typeface="Gill Sans"/>
        </a:defRPr>
      </a:lvl5pPr>
      <a:lvl6pPr marL="3022600" indent="-571500" defTabSz="584200">
        <a:spcBef>
          <a:spcPts val="2400"/>
        </a:spcBef>
        <a:buSzPct val="171000"/>
        <a:buChar char="•"/>
        <a:defRPr sz="4200">
          <a:latin typeface="+mn-lt"/>
          <a:ea typeface="+mn-ea"/>
          <a:cs typeface="+mn-cs"/>
          <a:sym typeface="Gill Sans"/>
        </a:defRPr>
      </a:lvl6pPr>
      <a:lvl7pPr marL="3378200" indent="-571500" defTabSz="584200">
        <a:spcBef>
          <a:spcPts val="2400"/>
        </a:spcBef>
        <a:buSzPct val="171000"/>
        <a:buChar char="•"/>
        <a:defRPr sz="4200">
          <a:latin typeface="+mn-lt"/>
          <a:ea typeface="+mn-ea"/>
          <a:cs typeface="+mn-cs"/>
          <a:sym typeface="Gill Sans"/>
        </a:defRPr>
      </a:lvl7pPr>
      <a:lvl8pPr marL="3733800" indent="-571500" defTabSz="584200">
        <a:spcBef>
          <a:spcPts val="2400"/>
        </a:spcBef>
        <a:buSzPct val="171000"/>
        <a:buChar char="•"/>
        <a:defRPr sz="4200">
          <a:latin typeface="+mn-lt"/>
          <a:ea typeface="+mn-ea"/>
          <a:cs typeface="+mn-cs"/>
          <a:sym typeface="Gill Sans"/>
        </a:defRPr>
      </a:lvl8pPr>
      <a:lvl9pPr marL="4089400" indent="-571500" defTabSz="584200">
        <a:spcBef>
          <a:spcPts val="2400"/>
        </a:spcBef>
        <a:buSzPct val="171000"/>
        <a:buChar char="•"/>
        <a:defRPr sz="4200">
          <a:latin typeface="+mn-lt"/>
          <a:ea typeface="+mn-ea"/>
          <a:cs typeface="+mn-cs"/>
          <a:sym typeface="Gill Sans"/>
        </a:defRPr>
      </a:lvl9pPr>
    </p:bodyStyle>
    <p:otherStyle>
      <a:lvl1pPr algn="ctr" defTabSz="584200">
        <a:defRPr>
          <a:solidFill>
            <a:schemeClr val="tx1"/>
          </a:solidFill>
          <a:latin typeface="+mn-lt"/>
          <a:ea typeface="+mn-ea"/>
          <a:cs typeface="+mn-cs"/>
          <a:sym typeface="Gill Sans"/>
        </a:defRPr>
      </a:lvl1pPr>
      <a:lvl2pPr indent="228600" algn="ctr" defTabSz="584200">
        <a:defRPr>
          <a:solidFill>
            <a:schemeClr val="tx1"/>
          </a:solidFill>
          <a:latin typeface="+mn-lt"/>
          <a:ea typeface="+mn-ea"/>
          <a:cs typeface="+mn-cs"/>
          <a:sym typeface="Gill Sans"/>
        </a:defRPr>
      </a:lvl2pPr>
      <a:lvl3pPr indent="457200" algn="ctr" defTabSz="584200">
        <a:defRPr>
          <a:solidFill>
            <a:schemeClr val="tx1"/>
          </a:solidFill>
          <a:latin typeface="+mn-lt"/>
          <a:ea typeface="+mn-ea"/>
          <a:cs typeface="+mn-cs"/>
          <a:sym typeface="Gill Sans"/>
        </a:defRPr>
      </a:lvl3pPr>
      <a:lvl4pPr indent="685800" algn="ctr" defTabSz="584200">
        <a:defRPr>
          <a:solidFill>
            <a:schemeClr val="tx1"/>
          </a:solidFill>
          <a:latin typeface="+mn-lt"/>
          <a:ea typeface="+mn-ea"/>
          <a:cs typeface="+mn-cs"/>
          <a:sym typeface="Gill Sans"/>
        </a:defRPr>
      </a:lvl4pPr>
      <a:lvl5pPr indent="914400" algn="ctr" defTabSz="584200">
        <a:defRPr>
          <a:solidFill>
            <a:schemeClr val="tx1"/>
          </a:solidFill>
          <a:latin typeface="+mn-lt"/>
          <a:ea typeface="+mn-ea"/>
          <a:cs typeface="+mn-cs"/>
          <a:sym typeface="Gill Sans"/>
        </a:defRPr>
      </a:lvl5pPr>
      <a:lvl6pPr indent="1143000" algn="ctr" defTabSz="584200">
        <a:defRPr>
          <a:solidFill>
            <a:schemeClr val="tx1"/>
          </a:solidFill>
          <a:latin typeface="+mn-lt"/>
          <a:ea typeface="+mn-ea"/>
          <a:cs typeface="+mn-cs"/>
          <a:sym typeface="Gill Sans"/>
        </a:defRPr>
      </a:lvl6pPr>
      <a:lvl7pPr indent="1371600" algn="ctr" defTabSz="584200">
        <a:defRPr>
          <a:solidFill>
            <a:schemeClr val="tx1"/>
          </a:solidFill>
          <a:latin typeface="+mn-lt"/>
          <a:ea typeface="+mn-ea"/>
          <a:cs typeface="+mn-cs"/>
          <a:sym typeface="Gill Sans"/>
        </a:defRPr>
      </a:lvl7pPr>
      <a:lvl8pPr indent="1600200" algn="ctr" defTabSz="584200">
        <a:defRPr>
          <a:solidFill>
            <a:schemeClr val="tx1"/>
          </a:solidFill>
          <a:latin typeface="+mn-lt"/>
          <a:ea typeface="+mn-ea"/>
          <a:cs typeface="+mn-cs"/>
          <a:sym typeface="Gill Sans"/>
        </a:defRPr>
      </a:lvl8pPr>
      <a:lvl9pPr indent="1828800" algn="ctr" defTabSz="584200">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hyperlink" Target="mailto:miso.alkalaj@ijs.si"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tif"/><Relationship Id="rId7" Type="http://schemas.openxmlformats.org/officeDocument/2006/relationships/image" Target="../media/image18.tif"/><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 Id="rId3" Type="http://schemas.openxmlformats.org/officeDocument/2006/relationships/image" Target="../media/image11.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nvSpPr>
        <p:spPr>
          <a:xfrm>
            <a:off x="208548" y="270113"/>
            <a:ext cx="12587704" cy="7805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1">
                <a:latin typeface="Arial"/>
                <a:ea typeface="Arial"/>
                <a:cs typeface="Arial"/>
                <a:sym typeface="Arial"/>
              </a:defRPr>
            </a:lvl1pPr>
          </a:lstStyle>
          <a:p>
            <a:pPr lvl="0">
              <a:defRPr sz="1800" b="0"/>
            </a:pPr>
            <a:r>
              <a:rPr sz="4700" b="1"/>
              <a:t>Fizika in kemija hidravličnega frakcioniranja</a:t>
            </a:r>
          </a:p>
        </p:txBody>
      </p:sp>
      <p:pic>
        <p:nvPicPr>
          <p:cNvPr id="43" name="pasted-image.png"/>
          <p:cNvPicPr/>
          <p:nvPr/>
        </p:nvPicPr>
        <p:blipFill>
          <a:blip r:embed="rId2">
            <a:extLst/>
          </a:blip>
          <a:stretch>
            <a:fillRect/>
          </a:stretch>
        </p:blipFill>
        <p:spPr>
          <a:xfrm>
            <a:off x="507851" y="3862327"/>
            <a:ext cx="5813376" cy="3497291"/>
          </a:xfrm>
          <a:prstGeom prst="rect">
            <a:avLst/>
          </a:prstGeom>
          <a:ln w="12700">
            <a:miter lim="400000"/>
          </a:ln>
        </p:spPr>
      </p:pic>
      <p:pic>
        <p:nvPicPr>
          <p:cNvPr id="44" name="pasted-image.tif"/>
          <p:cNvPicPr/>
          <p:nvPr/>
        </p:nvPicPr>
        <p:blipFill>
          <a:blip r:embed="rId3">
            <a:extLst/>
          </a:blip>
          <a:stretch>
            <a:fillRect/>
          </a:stretch>
        </p:blipFill>
        <p:spPr>
          <a:xfrm>
            <a:off x="8124465" y="3604774"/>
            <a:ext cx="3584650" cy="3783797"/>
          </a:xfrm>
          <a:prstGeom prst="rect">
            <a:avLst/>
          </a:prstGeom>
          <a:ln w="12700">
            <a:miter lim="400000"/>
          </a:ln>
        </p:spPr>
      </p:pic>
      <p:sp>
        <p:nvSpPr>
          <p:cNvPr id="45" name="Shape 45"/>
          <p:cNvSpPr/>
          <p:nvPr/>
        </p:nvSpPr>
        <p:spPr>
          <a:xfrm>
            <a:off x="834380" y="2365029"/>
            <a:ext cx="5160318"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latin typeface="Arial"/>
                <a:ea typeface="Arial"/>
                <a:cs typeface="Arial"/>
                <a:sym typeface="Arial"/>
              </a:defRPr>
            </a:lvl1pPr>
          </a:lstStyle>
          <a:p>
            <a:pPr lvl="0">
              <a:defRPr sz="1800" b="0"/>
            </a:pPr>
            <a:r>
              <a:rPr sz="2400" b="1"/>
              <a:t>Gibanje cen naravnega plina v ZDA, v Evropi in na Japonskem</a:t>
            </a:r>
          </a:p>
        </p:txBody>
      </p:sp>
      <p:sp>
        <p:nvSpPr>
          <p:cNvPr id="46" name="Shape 46"/>
          <p:cNvSpPr/>
          <p:nvPr/>
        </p:nvSpPr>
        <p:spPr>
          <a:xfrm>
            <a:off x="7336631" y="2365029"/>
            <a:ext cx="5160318"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latin typeface="Arial"/>
                <a:ea typeface="Arial"/>
                <a:cs typeface="Arial"/>
                <a:sym typeface="Arial"/>
              </a:defRPr>
            </a:lvl1pPr>
          </a:lstStyle>
          <a:p>
            <a:pPr lvl="0">
              <a:defRPr sz="1800" b="0"/>
            </a:pPr>
            <a:r>
              <a:rPr sz="2400" b="1"/>
              <a:t>Gibanje cen električne energije v ZDA, v Evropi in na Japonskem</a:t>
            </a:r>
          </a:p>
        </p:txBody>
      </p:sp>
      <p:sp>
        <p:nvSpPr>
          <p:cNvPr id="47" name="Shape 47"/>
          <p:cNvSpPr/>
          <p:nvPr/>
        </p:nvSpPr>
        <p:spPr>
          <a:xfrm>
            <a:off x="5153533" y="1397836"/>
            <a:ext cx="2646835" cy="6200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673100" lvl="0" algn="l" defTabSz="457200">
              <a:defRPr sz="1800"/>
            </a:pPr>
            <a:r>
              <a:rPr sz="3600">
                <a:latin typeface="Arial"/>
                <a:ea typeface="Arial"/>
                <a:cs typeface="Arial"/>
                <a:sym typeface="Arial"/>
              </a:rPr>
              <a:t>Mišo Alkalaj</a:t>
            </a:r>
            <a:r>
              <a:rPr sz="3600" baseline="31999">
                <a:latin typeface="Arial"/>
                <a:ea typeface="Arial"/>
                <a:cs typeface="Arial"/>
                <a:sym typeface="Arial"/>
              </a:rPr>
              <a:t>*</a:t>
            </a:r>
          </a:p>
        </p:txBody>
      </p:sp>
      <p:sp>
        <p:nvSpPr>
          <p:cNvPr id="48" name="Shape 48"/>
          <p:cNvSpPr/>
          <p:nvPr/>
        </p:nvSpPr>
        <p:spPr>
          <a:xfrm>
            <a:off x="527722" y="8461406"/>
            <a:ext cx="12176194" cy="348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673100" lvl="0" algn="l" defTabSz="457200">
              <a:defRPr sz="1800"/>
            </a:pPr>
            <a:r>
              <a:rPr sz="1700" baseline="31999">
                <a:latin typeface="Arial"/>
                <a:ea typeface="Arial"/>
                <a:cs typeface="Arial"/>
                <a:sym typeface="Arial"/>
              </a:rPr>
              <a:t>*</a:t>
            </a:r>
            <a:r>
              <a:rPr sz="1700">
                <a:latin typeface="Arial"/>
                <a:ea typeface="Arial"/>
                <a:cs typeface="Arial"/>
                <a:sym typeface="Arial"/>
              </a:rPr>
              <a:t> vodja Centra za mrežno infrastrukturo, Institut “Jožef Stefan” (</a:t>
            </a:r>
            <a:r>
              <a:rPr sz="1700">
                <a:solidFill>
                  <a:srgbClr val="0433FF"/>
                </a:solidFill>
                <a:latin typeface="Arial"/>
                <a:ea typeface="Arial"/>
                <a:cs typeface="Arial"/>
                <a:sym typeface="Arial"/>
                <a:hlinkClick r:id="rId4"/>
              </a:rPr>
              <a:t>miso.alkalaj@ijs.si</a:t>
            </a:r>
            <a:r>
              <a:rPr sz="1700">
                <a:latin typeface="Arial"/>
                <a:ea typeface="Arial"/>
                <a:cs typeface="Arial"/>
                <a:sym typeface="Aria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982402" y="401178"/>
            <a:ext cx="11039996"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Grafična primerjava relativnih toksičnosti (1/LD50)</a:t>
            </a:r>
          </a:p>
        </p:txBody>
      </p:sp>
      <p:sp>
        <p:nvSpPr>
          <p:cNvPr id="113" name="Shape 113"/>
          <p:cNvSpPr/>
          <p:nvPr/>
        </p:nvSpPr>
        <p:spPr>
          <a:xfrm>
            <a:off x="420324" y="7942485"/>
            <a:ext cx="12164152" cy="1158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400">
                <a:latin typeface="Arial"/>
                <a:ea typeface="Arial"/>
                <a:cs typeface="Arial"/>
                <a:sym typeface="Arial"/>
              </a:rPr>
              <a:t>Od prikazanih snovi se pri hidravličnem frakcioniranju uporabljajo </a:t>
            </a:r>
            <a:r>
              <a:rPr sz="2400" b="1">
                <a:solidFill>
                  <a:srgbClr val="FF2600"/>
                </a:solidFill>
                <a:latin typeface="Arial"/>
                <a:ea typeface="Arial"/>
                <a:cs typeface="Arial"/>
                <a:sym typeface="Arial"/>
              </a:rPr>
              <a:t>namizna sol</a:t>
            </a:r>
            <a:r>
              <a:rPr sz="2400">
                <a:latin typeface="Arial"/>
                <a:ea typeface="Arial"/>
                <a:cs typeface="Arial"/>
                <a:sym typeface="Arial"/>
              </a:rPr>
              <a:t>, </a:t>
            </a:r>
            <a:r>
              <a:rPr sz="2400" b="1">
                <a:solidFill>
                  <a:srgbClr val="FF2600"/>
                </a:solidFill>
                <a:latin typeface="Arial"/>
                <a:ea typeface="Arial"/>
                <a:cs typeface="Arial"/>
                <a:sym typeface="Arial"/>
              </a:rPr>
              <a:t>etilen glikol</a:t>
            </a:r>
            <a:r>
              <a:rPr sz="2400" b="1">
                <a:latin typeface="Arial"/>
                <a:ea typeface="Arial"/>
                <a:cs typeface="Arial"/>
                <a:sym typeface="Arial"/>
              </a:rPr>
              <a:t> </a:t>
            </a:r>
            <a:r>
              <a:rPr sz="2400">
                <a:latin typeface="Arial"/>
                <a:ea typeface="Arial"/>
                <a:cs typeface="Arial"/>
                <a:sym typeface="Arial"/>
              </a:rPr>
              <a:t>in </a:t>
            </a:r>
            <a:r>
              <a:rPr sz="2400" b="1">
                <a:solidFill>
                  <a:srgbClr val="FF2600"/>
                </a:solidFill>
                <a:latin typeface="Arial"/>
                <a:ea typeface="Arial"/>
                <a:cs typeface="Arial"/>
                <a:sym typeface="Arial"/>
              </a:rPr>
              <a:t>glutaraldehid</a:t>
            </a:r>
            <a:r>
              <a:rPr sz="2400">
                <a:latin typeface="Arial"/>
                <a:ea typeface="Arial"/>
                <a:cs typeface="Arial"/>
                <a:sym typeface="Arial"/>
              </a:rPr>
              <a:t>. </a:t>
            </a:r>
            <a:r>
              <a:rPr sz="2400" b="1">
                <a:latin typeface="Arial"/>
                <a:ea typeface="Arial"/>
                <a:cs typeface="Arial"/>
                <a:sym typeface="Arial"/>
              </a:rPr>
              <a:t>Kapsiacin</a:t>
            </a:r>
            <a:r>
              <a:rPr sz="2400">
                <a:latin typeface="Arial"/>
                <a:ea typeface="Arial"/>
                <a:cs typeface="Arial"/>
                <a:sym typeface="Arial"/>
              </a:rPr>
              <a:t> je aktivna snov v pekočih paprikah; </a:t>
            </a:r>
            <a:r>
              <a:rPr sz="2400" b="1">
                <a:latin typeface="Arial"/>
                <a:ea typeface="Arial"/>
                <a:cs typeface="Arial"/>
                <a:sym typeface="Arial"/>
              </a:rPr>
              <a:t>benzalkonijev klorid</a:t>
            </a:r>
            <a:r>
              <a:rPr sz="2400">
                <a:latin typeface="Arial"/>
                <a:ea typeface="Arial"/>
                <a:cs typeface="Arial"/>
                <a:sym typeface="Arial"/>
              </a:rPr>
              <a:t> je običajno sredstvo za dezinfekcijo v šamponih, gelih za tuširanje, ipd.</a:t>
            </a:r>
          </a:p>
        </p:txBody>
      </p:sp>
      <p:pic>
        <p:nvPicPr>
          <p:cNvPr id="114" name="pasted-image.pdf"/>
          <p:cNvPicPr/>
          <p:nvPr/>
        </p:nvPicPr>
        <p:blipFill>
          <a:blip r:embed="rId2">
            <a:extLst/>
          </a:blip>
          <a:srcRect l="1023" t="1740" r="1023" b="1740"/>
          <a:stretch>
            <a:fillRect/>
          </a:stretch>
        </p:blipFill>
        <p:spPr>
          <a:xfrm>
            <a:off x="478655" y="1664473"/>
            <a:ext cx="12047489" cy="5812561"/>
          </a:xfrm>
          <a:prstGeom prst="rect">
            <a:avLst/>
          </a:prstGeom>
          <a:ln w="12700">
            <a:miter lim="400000"/>
          </a:ln>
        </p:spPr>
      </p:pic>
      <p:pic>
        <p:nvPicPr>
          <p:cNvPr id="115" name="pasted-image-small.png"/>
          <p:cNvPicPr/>
          <p:nvPr/>
        </p:nvPicPr>
        <p:blipFill>
          <a:blip r:embed="rId3">
            <a:extLst/>
          </a:blip>
          <a:stretch>
            <a:fillRect/>
          </a:stretch>
        </p:blipFill>
        <p:spPr>
          <a:xfrm rot="6360000">
            <a:off x="10427257" y="2104500"/>
            <a:ext cx="2291167" cy="1602619"/>
          </a:xfrm>
          <a:prstGeom prst="rect">
            <a:avLst/>
          </a:prstGeom>
          <a:ln w="12700">
            <a:miter lim="400000"/>
          </a:ln>
        </p:spPr>
      </p:pic>
      <p:pic>
        <p:nvPicPr>
          <p:cNvPr id="116" name="pasted-image-small.png"/>
          <p:cNvPicPr/>
          <p:nvPr/>
        </p:nvPicPr>
        <p:blipFill>
          <a:blip r:embed="rId4">
            <a:extLst/>
          </a:blip>
          <a:stretch>
            <a:fillRect/>
          </a:stretch>
        </p:blipFill>
        <p:spPr>
          <a:xfrm>
            <a:off x="9638880" y="3492547"/>
            <a:ext cx="1175391" cy="1429845"/>
          </a:xfrm>
          <a:prstGeom prst="rect">
            <a:avLst/>
          </a:prstGeom>
          <a:ln w="12700">
            <a:miter lim="400000"/>
          </a:ln>
        </p:spPr>
      </p:pic>
      <p:pic>
        <p:nvPicPr>
          <p:cNvPr id="117" name="pasted-image.tif"/>
          <p:cNvPicPr/>
          <p:nvPr/>
        </p:nvPicPr>
        <p:blipFill>
          <a:blip r:embed="rId5">
            <a:extLst/>
          </a:blip>
          <a:stretch>
            <a:fillRect/>
          </a:stretch>
        </p:blipFill>
        <p:spPr>
          <a:xfrm>
            <a:off x="7482782" y="4748207"/>
            <a:ext cx="706369" cy="727810"/>
          </a:xfrm>
          <a:prstGeom prst="rect">
            <a:avLst/>
          </a:prstGeom>
          <a:ln w="12700">
            <a:miter lim="400000"/>
          </a:ln>
        </p:spPr>
      </p:pic>
      <p:pic>
        <p:nvPicPr>
          <p:cNvPr id="118" name="pasted-image.tif"/>
          <p:cNvPicPr/>
          <p:nvPr/>
        </p:nvPicPr>
        <p:blipFill>
          <a:blip r:embed="rId6">
            <a:extLst/>
          </a:blip>
          <a:stretch>
            <a:fillRect/>
          </a:stretch>
        </p:blipFill>
        <p:spPr>
          <a:xfrm>
            <a:off x="4782709" y="5146006"/>
            <a:ext cx="1321484" cy="1429846"/>
          </a:xfrm>
          <a:prstGeom prst="rect">
            <a:avLst/>
          </a:prstGeom>
          <a:ln w="12700">
            <a:miter lim="400000"/>
          </a:ln>
        </p:spPr>
      </p:pic>
      <p:pic>
        <p:nvPicPr>
          <p:cNvPr id="119" name="pasted-image.tif"/>
          <p:cNvPicPr/>
          <p:nvPr/>
        </p:nvPicPr>
        <p:blipFill>
          <a:blip r:embed="rId7">
            <a:extLst/>
          </a:blip>
          <a:srcRect l="4051" t="33889" r="4051" b="33889"/>
          <a:stretch>
            <a:fillRect/>
          </a:stretch>
        </p:blipFill>
        <p:spPr>
          <a:xfrm rot="16200000">
            <a:off x="2403881" y="5640145"/>
            <a:ext cx="1259307" cy="441546"/>
          </a:xfrm>
          <a:prstGeom prst="rect">
            <a:avLst/>
          </a:prstGeom>
          <a:ln w="12700">
            <a:miter lim="400000"/>
          </a:ln>
        </p:spPr>
      </p:pic>
      <p:pic>
        <p:nvPicPr>
          <p:cNvPr id="120" name="pasted-image.tif"/>
          <p:cNvPicPr/>
          <p:nvPr/>
        </p:nvPicPr>
        <p:blipFill>
          <a:blip r:embed="rId8">
            <a:extLst/>
          </a:blip>
          <a:stretch>
            <a:fillRect/>
          </a:stretch>
        </p:blipFill>
        <p:spPr>
          <a:xfrm>
            <a:off x="6346705" y="4624590"/>
            <a:ext cx="588677" cy="125955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2570881" y="361608"/>
            <a:ext cx="7863038"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6. Odpadna voda onesnažuje okolje</a:t>
            </a:r>
          </a:p>
        </p:txBody>
      </p:sp>
      <p:sp>
        <p:nvSpPr>
          <p:cNvPr id="123" name="Shape 123"/>
          <p:cNvSpPr/>
          <p:nvPr/>
        </p:nvSpPr>
        <p:spPr>
          <a:xfrm>
            <a:off x="2686074" y="1407335"/>
            <a:ext cx="128334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Resnica</a:t>
            </a:r>
          </a:p>
        </p:txBody>
      </p:sp>
      <p:sp>
        <p:nvSpPr>
          <p:cNvPr id="124" name="Shape 124"/>
          <p:cNvSpPr/>
          <p:nvPr/>
        </p:nvSpPr>
        <p:spPr>
          <a:xfrm>
            <a:off x="8739212" y="1407335"/>
            <a:ext cx="187568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Propaganda</a:t>
            </a:r>
          </a:p>
        </p:txBody>
      </p:sp>
      <p:sp>
        <p:nvSpPr>
          <p:cNvPr id="125" name="Shape 125"/>
          <p:cNvSpPr/>
          <p:nvPr/>
        </p:nvSpPr>
        <p:spPr>
          <a:xfrm>
            <a:off x="374153" y="6248035"/>
            <a:ext cx="5907188" cy="2225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Arial"/>
                <a:ea typeface="Arial"/>
                <a:cs typeface="Arial"/>
                <a:sym typeface="Arial"/>
              </a:defRPr>
            </a:lvl1pPr>
          </a:lstStyle>
          <a:p>
            <a:pPr lvl="0">
              <a:defRPr sz="1800"/>
            </a:pPr>
            <a:r>
              <a:rPr sz="2400"/>
              <a:t>… je, da so nekatera zajetja za odpadno vodo zares tako slabo zgrajena. Vendar je v ZDA znanih le 6 primerov izlitja, vsi v Pensilvaniji, od tega 3 na eni lokaciji. In v nobenem primeru ni bilo neodpravljivih posledic.</a:t>
            </a:r>
          </a:p>
        </p:txBody>
      </p:sp>
      <p:sp>
        <p:nvSpPr>
          <p:cNvPr id="126" name="Shape 126"/>
          <p:cNvSpPr/>
          <p:nvPr/>
        </p:nvSpPr>
        <p:spPr>
          <a:xfrm>
            <a:off x="6723459" y="6425835"/>
            <a:ext cx="5907188" cy="1869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Arial"/>
                <a:ea typeface="Arial"/>
                <a:cs typeface="Arial"/>
                <a:sym typeface="Arial"/>
              </a:defRPr>
            </a:lvl1pPr>
          </a:lstStyle>
          <a:p>
            <a:pPr lvl="0">
              <a:defRPr sz="1800"/>
            </a:pPr>
            <a:r>
              <a:rPr sz="2400"/>
              <a:t>… pod tako fotografijo bo pogosto napis, da gre za izliv odpadne vode iz hidravličnega frakcioniranja - ampak si jo je treba “izposoditi” iz krajev, kjer rudarijo s kislinami..</a:t>
            </a:r>
          </a:p>
        </p:txBody>
      </p:sp>
      <p:pic>
        <p:nvPicPr>
          <p:cNvPr id="127" name="pasted-image.tif"/>
          <p:cNvPicPr/>
          <p:nvPr/>
        </p:nvPicPr>
        <p:blipFill>
          <a:blip r:embed="rId2">
            <a:extLst/>
          </a:blip>
          <a:stretch>
            <a:fillRect/>
          </a:stretch>
        </p:blipFill>
        <p:spPr>
          <a:xfrm>
            <a:off x="1112167" y="2415015"/>
            <a:ext cx="4431160" cy="3323370"/>
          </a:xfrm>
          <a:prstGeom prst="rect">
            <a:avLst/>
          </a:prstGeom>
          <a:ln w="12700">
            <a:miter lim="400000"/>
          </a:ln>
        </p:spPr>
      </p:pic>
      <p:pic>
        <p:nvPicPr>
          <p:cNvPr id="128" name="pasted-image.tif"/>
          <p:cNvPicPr/>
          <p:nvPr/>
        </p:nvPicPr>
        <p:blipFill>
          <a:blip r:embed="rId3">
            <a:extLst/>
          </a:blip>
          <a:stretch>
            <a:fillRect/>
          </a:stretch>
        </p:blipFill>
        <p:spPr>
          <a:xfrm>
            <a:off x="7461473" y="2415015"/>
            <a:ext cx="4431160" cy="332337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5299868" y="838677"/>
            <a:ext cx="7075886"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Osnutek poročila EPA junij 2015</a:t>
            </a:r>
          </a:p>
        </p:txBody>
      </p:sp>
      <p:sp>
        <p:nvSpPr>
          <p:cNvPr id="131" name="Shape 131"/>
          <p:cNvSpPr/>
          <p:nvPr/>
        </p:nvSpPr>
        <p:spPr>
          <a:xfrm>
            <a:off x="5299869" y="1568494"/>
            <a:ext cx="7075884" cy="7489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400" b="1" dirty="0">
                <a:latin typeface="Arial"/>
                <a:ea typeface="Arial"/>
                <a:cs typeface="Arial"/>
                <a:sym typeface="Arial"/>
              </a:rPr>
              <a:t>Na osnovi podatkov januar 2006 - april 2012:</a:t>
            </a:r>
          </a:p>
          <a:p>
            <a:pPr marL="644071" lvl="0" indent="-326571" algn="l">
              <a:buSzPct val="171000"/>
              <a:buChar char="-"/>
              <a:defRPr sz="1800"/>
            </a:pPr>
            <a:endParaRPr sz="2400" dirty="0">
              <a:latin typeface="Arial"/>
              <a:ea typeface="Arial"/>
              <a:cs typeface="Arial"/>
              <a:sym typeface="Arial"/>
            </a:endParaRPr>
          </a:p>
          <a:p>
            <a:pPr marL="644071" lvl="0" indent="-326571" algn="l">
              <a:buSzPct val="171000"/>
              <a:buChar char="-"/>
              <a:defRPr sz="1800"/>
            </a:pPr>
            <a:r>
              <a:rPr sz="2400" dirty="0">
                <a:latin typeface="Arial"/>
                <a:ea typeface="Arial"/>
                <a:cs typeface="Arial"/>
                <a:sym typeface="Arial"/>
              </a:rPr>
              <a:t>obravnavanih </a:t>
            </a:r>
            <a:r>
              <a:rPr sz="2400" b="1" dirty="0">
                <a:latin typeface="Arial"/>
                <a:ea typeface="Arial"/>
                <a:cs typeface="Arial"/>
                <a:sym typeface="Arial"/>
              </a:rPr>
              <a:t>36.000</a:t>
            </a:r>
            <a:r>
              <a:rPr sz="2400" dirty="0">
                <a:latin typeface="Arial"/>
                <a:ea typeface="Arial"/>
                <a:cs typeface="Arial"/>
                <a:sym typeface="Arial"/>
              </a:rPr>
              <a:t> obtožb o izlitju kemikalij iz hidravličnega frakcioniranja;</a:t>
            </a:r>
          </a:p>
          <a:p>
            <a:pPr lvl="0" algn="l">
              <a:defRPr sz="1800"/>
            </a:pPr>
            <a:endParaRPr sz="2400" dirty="0">
              <a:latin typeface="Arial"/>
              <a:ea typeface="Arial"/>
              <a:cs typeface="Arial"/>
              <a:sym typeface="Arial"/>
            </a:endParaRPr>
          </a:p>
          <a:p>
            <a:pPr marL="644071" lvl="0" indent="-326571" algn="l">
              <a:buSzPct val="171000"/>
              <a:buChar char="-"/>
              <a:defRPr sz="1800"/>
            </a:pPr>
            <a:r>
              <a:rPr sz="2400" dirty="0">
                <a:latin typeface="Arial"/>
                <a:ea typeface="Arial"/>
                <a:cs typeface="Arial"/>
                <a:sym typeface="Arial"/>
              </a:rPr>
              <a:t>12.000 je bilo pritožb  z nezadostnimi podatki;</a:t>
            </a:r>
          </a:p>
          <a:p>
            <a:pPr lvl="0" algn="l">
              <a:defRPr sz="1800"/>
            </a:pPr>
            <a:endParaRPr sz="2400" dirty="0">
              <a:latin typeface="Arial"/>
              <a:ea typeface="Arial"/>
              <a:cs typeface="Arial"/>
              <a:sym typeface="Arial"/>
            </a:endParaRPr>
          </a:p>
          <a:p>
            <a:pPr marL="644071" lvl="0" indent="-326571" algn="l">
              <a:buSzPct val="171000"/>
              <a:buChar char="-"/>
              <a:defRPr sz="1800"/>
            </a:pPr>
            <a:r>
              <a:rPr sz="2400" dirty="0">
                <a:latin typeface="Arial"/>
                <a:ea typeface="Arial"/>
                <a:cs typeface="Arial"/>
                <a:sym typeface="Arial"/>
              </a:rPr>
              <a:t>od </a:t>
            </a:r>
            <a:r>
              <a:rPr sz="2400" b="1" dirty="0">
                <a:latin typeface="Arial"/>
                <a:ea typeface="Arial"/>
                <a:cs typeface="Arial"/>
                <a:sym typeface="Arial"/>
              </a:rPr>
              <a:t>24.000</a:t>
            </a:r>
            <a:r>
              <a:rPr sz="2400" dirty="0">
                <a:latin typeface="Arial"/>
                <a:ea typeface="Arial"/>
                <a:cs typeface="Arial"/>
                <a:sym typeface="Arial"/>
              </a:rPr>
              <a:t> primerov z zadostnimi podatki </a:t>
            </a:r>
            <a:r>
              <a:rPr lang="sl-SI" sz="2400" dirty="0" smtClean="0">
                <a:latin typeface="Arial"/>
                <a:ea typeface="Arial"/>
                <a:cs typeface="Arial"/>
                <a:sym typeface="Arial"/>
              </a:rPr>
              <a:t>je bilo </a:t>
            </a:r>
            <a:r>
              <a:rPr sz="2400" dirty="0" smtClean="0">
                <a:latin typeface="Arial"/>
                <a:ea typeface="Arial"/>
                <a:cs typeface="Arial"/>
                <a:sym typeface="Arial"/>
              </a:rPr>
              <a:t>identificiranih </a:t>
            </a:r>
            <a:r>
              <a:rPr sz="2400" b="1" dirty="0">
                <a:latin typeface="Arial"/>
                <a:ea typeface="Arial"/>
                <a:cs typeface="Arial"/>
                <a:sym typeface="Arial"/>
              </a:rPr>
              <a:t>457 (1,9%)</a:t>
            </a:r>
            <a:r>
              <a:rPr sz="2400" dirty="0">
                <a:latin typeface="Arial"/>
                <a:ea typeface="Arial"/>
                <a:cs typeface="Arial"/>
                <a:sym typeface="Arial"/>
              </a:rPr>
              <a:t>, ki so bili dejansko povezani s hidravličnim frakcioniranjem;</a:t>
            </a:r>
          </a:p>
          <a:p>
            <a:pPr lvl="0" algn="l">
              <a:defRPr sz="1800"/>
            </a:pPr>
            <a:endParaRPr sz="2400" dirty="0">
              <a:latin typeface="Arial"/>
              <a:ea typeface="Arial"/>
              <a:cs typeface="Arial"/>
              <a:sym typeface="Arial"/>
            </a:endParaRPr>
          </a:p>
          <a:p>
            <a:pPr marL="644071" lvl="0" indent="-326571" algn="l">
              <a:buSzPct val="171000"/>
              <a:buChar char="-"/>
              <a:defRPr sz="1800"/>
            </a:pPr>
            <a:r>
              <a:rPr sz="2400" dirty="0">
                <a:latin typeface="Arial"/>
                <a:ea typeface="Arial"/>
                <a:cs typeface="Arial"/>
                <a:sym typeface="Arial"/>
              </a:rPr>
              <a:t>v 186 primerih izlita tekočina ni prišla niti v površinske niti v podzemne vode;</a:t>
            </a:r>
          </a:p>
          <a:p>
            <a:pPr lvl="0" algn="l">
              <a:defRPr sz="1800"/>
            </a:pPr>
            <a:endParaRPr sz="2400" dirty="0">
              <a:latin typeface="Arial"/>
              <a:ea typeface="Arial"/>
              <a:cs typeface="Arial"/>
              <a:sym typeface="Arial"/>
            </a:endParaRPr>
          </a:p>
          <a:p>
            <a:pPr marL="644071" lvl="0" indent="-326571" algn="l">
              <a:buSzPct val="171000"/>
              <a:buChar char="-"/>
              <a:defRPr sz="1800"/>
            </a:pPr>
            <a:r>
              <a:rPr sz="2400" dirty="0">
                <a:latin typeface="Arial"/>
                <a:ea typeface="Arial"/>
                <a:cs typeface="Arial"/>
                <a:sym typeface="Arial"/>
              </a:rPr>
              <a:t>samo v 1 primeru je izlita tekočina dosegla podzemne vode.</a:t>
            </a:r>
          </a:p>
          <a:p>
            <a:pPr lvl="0" algn="l">
              <a:defRPr sz="1800"/>
            </a:pPr>
            <a:endParaRPr sz="2400" dirty="0">
              <a:latin typeface="Arial"/>
              <a:ea typeface="Arial"/>
              <a:cs typeface="Arial"/>
              <a:sym typeface="Arial"/>
            </a:endParaRPr>
          </a:p>
          <a:p>
            <a:pPr lvl="0" algn="l">
              <a:defRPr sz="1800"/>
            </a:pPr>
            <a:r>
              <a:rPr sz="2400" b="1" dirty="0">
                <a:latin typeface="Arial"/>
                <a:ea typeface="Arial"/>
                <a:cs typeface="Arial"/>
                <a:sym typeface="Arial"/>
              </a:rPr>
              <a:t>V nobenem primeru ni bilo kritičnih posledic, ki bi zahtevale posebne ukrepe.</a:t>
            </a:r>
          </a:p>
        </p:txBody>
      </p:sp>
      <p:pic>
        <p:nvPicPr>
          <p:cNvPr id="132" name="Screen Shot 2015-06-08 at 08.32.52.png"/>
          <p:cNvPicPr/>
          <p:nvPr/>
        </p:nvPicPr>
        <p:blipFill>
          <a:blip r:embed="rId2">
            <a:extLst/>
          </a:blip>
          <a:stretch>
            <a:fillRect/>
          </a:stretch>
        </p:blipFill>
        <p:spPr>
          <a:xfrm>
            <a:off x="629046" y="955937"/>
            <a:ext cx="3937001" cy="690324"/>
          </a:xfrm>
          <a:prstGeom prst="rect">
            <a:avLst/>
          </a:prstGeom>
          <a:ln w="12700">
            <a:miter lim="400000"/>
          </a:ln>
        </p:spPr>
      </p:pic>
      <p:pic>
        <p:nvPicPr>
          <p:cNvPr id="133" name="Screen Shot 2015-06-08 at 08.33.04.png"/>
          <p:cNvPicPr/>
          <p:nvPr/>
        </p:nvPicPr>
        <p:blipFill>
          <a:blip r:embed="rId3">
            <a:extLst/>
          </a:blip>
          <a:stretch>
            <a:fillRect/>
          </a:stretch>
        </p:blipFill>
        <p:spPr>
          <a:xfrm>
            <a:off x="629046" y="1812670"/>
            <a:ext cx="3937001" cy="2895601"/>
          </a:xfrm>
          <a:prstGeom prst="rect">
            <a:avLst/>
          </a:prstGeom>
          <a:ln w="12700">
            <a:miter lim="400000"/>
          </a:ln>
        </p:spPr>
      </p:pic>
      <p:sp>
        <p:nvSpPr>
          <p:cNvPr id="134" name="Shape 134"/>
          <p:cNvSpPr/>
          <p:nvPr/>
        </p:nvSpPr>
        <p:spPr>
          <a:xfrm>
            <a:off x="629046" y="5622893"/>
            <a:ext cx="3937001" cy="2225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b="1" i="1">
                <a:solidFill>
                  <a:srgbClr val="151515"/>
                </a:solidFill>
                <a:latin typeface="Arial"/>
                <a:ea typeface="Arial"/>
                <a:cs typeface="Arial"/>
                <a:sym typeface="Arial"/>
              </a:defRPr>
            </a:lvl1pPr>
          </a:lstStyle>
          <a:p>
            <a:pPr lvl="0">
              <a:defRPr sz="1800" b="0" i="0">
                <a:solidFill>
                  <a:srgbClr val="000000"/>
                </a:solidFill>
              </a:defRPr>
            </a:pPr>
            <a:r>
              <a:rPr sz="2400" b="1" i="1">
                <a:solidFill>
                  <a:srgbClr val="151515"/>
                </a:solidFill>
              </a:rPr>
              <a:t>Assessment shows hydraulic fracturing activities have not led to widespread, systemic impacts to drinking water resources …</a:t>
            </a:r>
          </a:p>
        </p:txBody>
      </p:sp>
      <p:sp>
        <p:nvSpPr>
          <p:cNvPr id="135" name="Shape 135"/>
          <p:cNvSpPr/>
          <p:nvPr/>
        </p:nvSpPr>
        <p:spPr>
          <a:xfrm flipH="1">
            <a:off x="2197100" y="4539971"/>
            <a:ext cx="1" cy="1181209"/>
          </a:xfrm>
          <a:prstGeom prst="line">
            <a:avLst/>
          </a:prstGeom>
          <a:ln w="38100">
            <a:solidFill>
              <a:srgbClr val="FF2600"/>
            </a:solidFill>
            <a:miter lim="400000"/>
            <a:tailEnd type="triangle"/>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2577048623"/>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270229" y="198254"/>
            <a:ext cx="12498121"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defTabSz="457200">
              <a:defRPr sz="1800"/>
            </a:pPr>
            <a:r>
              <a:rPr sz="3600" dirty="0">
                <a:solidFill>
                  <a:srgbClr val="2A4982"/>
                </a:solidFill>
                <a:latin typeface="Georgia"/>
                <a:ea typeface="Georgia"/>
                <a:cs typeface="Georgia"/>
                <a:sym typeface="Georgia"/>
              </a:rPr>
              <a:t>"Fracking – trajno in nepovratno uničenje družbe, okolja in narave." Nas to čaka tudi v Sloveniji? </a:t>
            </a:r>
            <a:r>
              <a:rPr sz="2400" dirty="0">
                <a:latin typeface="Arial"/>
                <a:ea typeface="Arial"/>
                <a:cs typeface="Arial"/>
                <a:sym typeface="Arial"/>
              </a:rPr>
              <a:t>(Neža Mravlje, Siol.net, 5.6.2015)</a:t>
            </a:r>
          </a:p>
        </p:txBody>
      </p:sp>
      <p:pic>
        <p:nvPicPr>
          <p:cNvPr id="138" name="T50.jpg"/>
          <p:cNvPicPr/>
          <p:nvPr/>
        </p:nvPicPr>
        <p:blipFill>
          <a:blip r:embed="rId2">
            <a:extLst/>
          </a:blip>
          <a:stretch>
            <a:fillRect/>
          </a:stretch>
        </p:blipFill>
        <p:spPr>
          <a:xfrm>
            <a:off x="880491" y="1657498"/>
            <a:ext cx="11243818" cy="7495879"/>
          </a:xfrm>
          <a:prstGeom prst="rect">
            <a:avLst/>
          </a:prstGeom>
          <a:ln w="12700">
            <a:miter lim="400000"/>
          </a:ln>
        </p:spPr>
      </p:pic>
    </p:spTree>
    <p:extLst>
      <p:ext uri="{BB962C8B-B14F-4D97-AF65-F5344CB8AC3E}">
        <p14:creationId xmlns:p14="http://schemas.microsoft.com/office/powerpoint/2010/main" val="3311114412"/>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2"/>
          <p:cNvGrpSpPr/>
          <p:nvPr/>
        </p:nvGrpSpPr>
        <p:grpSpPr>
          <a:xfrm>
            <a:off x="1754338" y="1396093"/>
            <a:ext cx="9496124" cy="6109981"/>
            <a:chOff x="0" y="0"/>
            <a:chExt cx="9496122" cy="6109980"/>
          </a:xfrm>
        </p:grpSpPr>
        <p:pic>
          <p:nvPicPr>
            <p:cNvPr id="130" name="knjiga.jpg"/>
            <p:cNvPicPr/>
            <p:nvPr/>
          </p:nvPicPr>
          <p:blipFill>
            <a:blip r:embed="rId2">
              <a:extLst/>
            </a:blip>
            <a:stretch>
              <a:fillRect/>
            </a:stretch>
          </p:blipFill>
          <p:spPr>
            <a:xfrm>
              <a:off x="0" y="216"/>
              <a:ext cx="3776321" cy="6109548"/>
            </a:xfrm>
            <a:prstGeom prst="rect">
              <a:avLst/>
            </a:prstGeom>
            <a:ln w="12700" cap="flat">
              <a:noFill/>
              <a:miter lim="400000"/>
            </a:ln>
            <a:effectLst/>
          </p:spPr>
        </p:pic>
        <p:pic>
          <p:nvPicPr>
            <p:cNvPr id="131" name="Bruckner2.jpg"/>
            <p:cNvPicPr/>
            <p:nvPr/>
          </p:nvPicPr>
          <p:blipFill>
            <a:blip r:embed="rId3">
              <a:extLst/>
            </a:blip>
            <a:stretch>
              <a:fillRect/>
            </a:stretch>
          </p:blipFill>
          <p:spPr>
            <a:xfrm>
              <a:off x="5419129" y="0"/>
              <a:ext cx="4076994" cy="6109981"/>
            </a:xfrm>
            <a:prstGeom prst="rect">
              <a:avLst/>
            </a:prstGeom>
            <a:ln w="12700" cap="flat">
              <a:noFill/>
              <a:miter lim="400000"/>
            </a:ln>
            <a:effectLst/>
          </p:spPr>
        </p:pic>
      </p:grpSp>
      <p:sp>
        <p:nvSpPr>
          <p:cNvPr id="133" name="Shape 133"/>
          <p:cNvSpPr/>
          <p:nvPr/>
        </p:nvSpPr>
        <p:spPr>
          <a:xfrm>
            <a:off x="2907884" y="304800"/>
            <a:ext cx="7178577"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Kako se je človeštvo spremenilo</a:t>
            </a:r>
          </a:p>
        </p:txBody>
      </p:sp>
      <p:sp>
        <p:nvSpPr>
          <p:cNvPr id="134" name="Shape 134"/>
          <p:cNvSpPr/>
          <p:nvPr/>
        </p:nvSpPr>
        <p:spPr>
          <a:xfrm>
            <a:off x="12700" y="7759166"/>
            <a:ext cx="129794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800">
                <a:latin typeface="Arial"/>
                <a:ea typeface="Arial"/>
                <a:cs typeface="Arial"/>
                <a:sym typeface="Arial"/>
              </a:rPr>
              <a:t>“Ekologe, ki so povsem zatopljeni v svoji znanstveno-fantastični etiki, bolj skrbijo naši možni (bodoči) grehi, kot nepravičnosti današnjega časa.”</a:t>
            </a:r>
          </a:p>
          <a:p>
            <a:pPr lvl="0">
              <a:defRPr sz="1800"/>
            </a:pPr>
            <a:endParaRPr sz="2800">
              <a:latin typeface="Arial"/>
              <a:ea typeface="Arial"/>
              <a:cs typeface="Arial"/>
              <a:sym typeface="Arial"/>
            </a:endParaRPr>
          </a:p>
          <a:p>
            <a:pPr lvl="0">
              <a:defRPr sz="1800"/>
            </a:pPr>
            <a:r>
              <a:rPr sz="2800">
                <a:latin typeface="Arial"/>
                <a:ea typeface="Arial"/>
                <a:cs typeface="Arial"/>
                <a:sym typeface="Arial"/>
              </a:rPr>
              <a:t>“Iz strahu, da bi si umazali roki, si ju bomo raje takoj odrezali.”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3085721" y="444500"/>
            <a:ext cx="6568902" cy="1155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b="1">
                <a:latin typeface="Arial"/>
                <a:ea typeface="Arial"/>
                <a:cs typeface="Arial"/>
                <a:sym typeface="Arial"/>
              </a:rPr>
              <a:t>Pričakovana življenska doba </a:t>
            </a:r>
          </a:p>
          <a:p>
            <a:pPr lvl="0">
              <a:defRPr sz="1800"/>
            </a:pPr>
            <a:r>
              <a:rPr sz="3600" b="1">
                <a:solidFill>
                  <a:srgbClr val="0433FF"/>
                </a:solidFill>
                <a:latin typeface="Arial"/>
                <a:ea typeface="Arial"/>
                <a:cs typeface="Arial"/>
                <a:sym typeface="Arial"/>
              </a:rPr>
              <a:t>2005-2010</a:t>
            </a:r>
            <a:r>
              <a:rPr sz="3600" b="1">
                <a:latin typeface="Arial"/>
                <a:ea typeface="Arial"/>
                <a:cs typeface="Arial"/>
                <a:sym typeface="Arial"/>
              </a:rPr>
              <a:t> in </a:t>
            </a:r>
            <a:r>
              <a:rPr sz="3600" b="1">
                <a:solidFill>
                  <a:srgbClr val="FF2600"/>
                </a:solidFill>
                <a:latin typeface="Arial"/>
                <a:ea typeface="Arial"/>
                <a:cs typeface="Arial"/>
                <a:sym typeface="Arial"/>
              </a:rPr>
              <a:t>1900</a:t>
            </a:r>
          </a:p>
        </p:txBody>
      </p:sp>
      <p:pic>
        <p:nvPicPr>
          <p:cNvPr id="137" name="life-expectancy.pdf"/>
          <p:cNvPicPr/>
          <p:nvPr/>
        </p:nvPicPr>
        <p:blipFill>
          <a:blip r:embed="rId2">
            <a:extLst/>
          </a:blip>
          <a:srcRect l="7514" t="13871" r="10867" b="28378"/>
          <a:stretch>
            <a:fillRect/>
          </a:stretch>
        </p:blipFill>
        <p:spPr>
          <a:xfrm>
            <a:off x="152059" y="2636005"/>
            <a:ext cx="12668205" cy="6334103"/>
          </a:xfrm>
          <a:prstGeom prst="rect">
            <a:avLst/>
          </a:prstGeom>
          <a:ln w="12700">
            <a:miter lim="400000"/>
          </a:ln>
        </p:spPr>
      </p:pic>
      <p:sp>
        <p:nvSpPr>
          <p:cNvPr id="138" name="Shape 138"/>
          <p:cNvSpPr/>
          <p:nvPr/>
        </p:nvSpPr>
        <p:spPr>
          <a:xfrm flipV="1">
            <a:off x="310573" y="4038314"/>
            <a:ext cx="12570527" cy="5"/>
          </a:xfrm>
          <a:prstGeom prst="line">
            <a:avLst/>
          </a:prstGeom>
          <a:ln w="25400">
            <a:solidFill>
              <a:srgbClr val="0433FF"/>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39" name="Shape 139"/>
          <p:cNvSpPr/>
          <p:nvPr/>
        </p:nvSpPr>
        <p:spPr>
          <a:xfrm flipV="1">
            <a:off x="314485" y="6165777"/>
            <a:ext cx="12570527" cy="4"/>
          </a:xfrm>
          <a:prstGeom prst="line">
            <a:avLst/>
          </a:prstGeom>
          <a:ln w="25400">
            <a:solidFill>
              <a:srgbClr val="FF2600"/>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40" name="Shape 140"/>
          <p:cNvSpPr/>
          <p:nvPr/>
        </p:nvSpPr>
        <p:spPr>
          <a:xfrm>
            <a:off x="2112943" y="3566252"/>
            <a:ext cx="875030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0433FF"/>
                </a:solidFill>
                <a:effectLst>
                  <a:outerShdw blurRad="127000" dist="76200" dir="2700000" rotWithShape="0">
                    <a:srgbClr val="000000">
                      <a:alpha val="75000"/>
                    </a:srgbClr>
                  </a:outerShdw>
                </a:effectLst>
                <a:latin typeface="Arial"/>
                <a:ea typeface="Arial"/>
                <a:cs typeface="Arial"/>
                <a:sym typeface="Arial"/>
              </a:defRPr>
            </a:lvl1pPr>
          </a:lstStyle>
          <a:p>
            <a:pPr lvl="0">
              <a:defRPr sz="1800" b="0">
                <a:solidFill>
                  <a:srgbClr val="000000"/>
                </a:solidFill>
                <a:effectLst/>
              </a:defRPr>
            </a:pPr>
            <a:r>
              <a:rPr sz="2400" b="1">
                <a:solidFill>
                  <a:srgbClr val="0433FF"/>
                </a:solidFill>
                <a:effectLst>
                  <a:outerShdw blurRad="127000" dist="76200" dir="2700000" rotWithShape="0">
                    <a:srgbClr val="000000">
                      <a:alpha val="75000"/>
                    </a:srgbClr>
                  </a:outerShdw>
                </a:effectLst>
              </a:rPr>
              <a:t>Povprečna pričakovana življenska doba 2005-2010: 67 let</a:t>
            </a:r>
          </a:p>
        </p:txBody>
      </p:sp>
      <p:sp>
        <p:nvSpPr>
          <p:cNvPr id="141" name="Shape 141"/>
          <p:cNvSpPr/>
          <p:nvPr/>
        </p:nvSpPr>
        <p:spPr>
          <a:xfrm>
            <a:off x="2049443" y="5678771"/>
            <a:ext cx="8890001"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2600"/>
                </a:solidFill>
                <a:effectLst>
                  <a:outerShdw blurRad="127000" dist="76200" dir="2700000" rotWithShape="0">
                    <a:srgbClr val="000000">
                      <a:alpha val="75000"/>
                    </a:srgbClr>
                  </a:outerShdw>
                </a:effectLst>
                <a:latin typeface="Arial"/>
                <a:ea typeface="Arial"/>
                <a:cs typeface="Arial"/>
                <a:sym typeface="Arial"/>
              </a:defRPr>
            </a:lvl1pPr>
          </a:lstStyle>
          <a:p>
            <a:pPr lvl="0">
              <a:defRPr sz="1800" b="0">
                <a:solidFill>
                  <a:srgbClr val="000000"/>
                </a:solidFill>
                <a:effectLst/>
              </a:defRPr>
            </a:pPr>
            <a:r>
              <a:rPr sz="2400" b="1">
                <a:solidFill>
                  <a:srgbClr val="FF2600"/>
                </a:solidFill>
                <a:effectLst>
                  <a:outerShdw blurRad="127000" dist="76200" dir="2700000" rotWithShape="0">
                    <a:srgbClr val="000000">
                      <a:alpha val="75000"/>
                    </a:srgbClr>
                  </a:outerShdw>
                </a:effectLst>
              </a:rPr>
              <a:t>Povprečna pričakovana življenska doba 1900: 31 let</a:t>
            </a:r>
          </a:p>
        </p:txBody>
      </p:sp>
      <p:sp>
        <p:nvSpPr>
          <p:cNvPr id="142" name="Shape 142"/>
          <p:cNvSpPr/>
          <p:nvPr/>
        </p:nvSpPr>
        <p:spPr>
          <a:xfrm flipV="1">
            <a:off x="12788797" y="3886994"/>
            <a:ext cx="1" cy="1813239"/>
          </a:xfrm>
          <a:prstGeom prst="line">
            <a:avLst/>
          </a:prstGeom>
          <a:ln w="25400">
            <a:solidFill>
              <a:srgbClr val="0433FF"/>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43" name="Shape 143"/>
          <p:cNvSpPr/>
          <p:nvPr/>
        </p:nvSpPr>
        <p:spPr>
          <a:xfrm rot="16199998">
            <a:off x="11810862" y="2733509"/>
            <a:ext cx="1957586" cy="3491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800" b="1">
                <a:solidFill>
                  <a:srgbClr val="0433FF"/>
                </a:solidFill>
                <a:effectLst>
                  <a:outerShdw blurRad="127000" dist="76200" dir="2700000" rotWithShape="0">
                    <a:srgbClr val="000000">
                      <a:alpha val="75000"/>
                    </a:srgbClr>
                  </a:outerShdw>
                </a:effectLst>
                <a:latin typeface="Arial"/>
                <a:ea typeface="Arial"/>
                <a:cs typeface="Arial"/>
                <a:sym typeface="Arial"/>
              </a:defRPr>
            </a:lvl1pPr>
          </a:lstStyle>
          <a:p>
            <a:pPr lvl="0">
              <a:defRPr b="0">
                <a:solidFill>
                  <a:srgbClr val="000000"/>
                </a:solidFill>
                <a:effectLst/>
              </a:defRPr>
            </a:pPr>
            <a:r>
              <a:rPr b="1">
                <a:solidFill>
                  <a:srgbClr val="0433FF"/>
                </a:solidFill>
                <a:effectLst>
                  <a:outerShdw blurRad="127000" dist="76200" dir="2700000" rotWithShape="0">
                    <a:srgbClr val="000000">
                      <a:alpha val="75000"/>
                    </a:srgbClr>
                  </a:outerShdw>
                </a:effectLst>
              </a:rPr>
              <a:t>Mozambik: 39 let</a:t>
            </a:r>
          </a:p>
        </p:txBody>
      </p:sp>
      <p:sp>
        <p:nvSpPr>
          <p:cNvPr id="144" name="Shape 144"/>
          <p:cNvSpPr/>
          <p:nvPr/>
        </p:nvSpPr>
        <p:spPr>
          <a:xfrm flipV="1">
            <a:off x="346992" y="2661491"/>
            <a:ext cx="1" cy="518225"/>
          </a:xfrm>
          <a:prstGeom prst="line">
            <a:avLst/>
          </a:prstGeom>
          <a:ln w="25400">
            <a:solidFill>
              <a:srgbClr val="0433FF"/>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145" name="Shape 145"/>
          <p:cNvSpPr/>
          <p:nvPr/>
        </p:nvSpPr>
        <p:spPr>
          <a:xfrm rot="16199998">
            <a:off x="-826363" y="1443235"/>
            <a:ext cx="228600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800" b="1">
                <a:solidFill>
                  <a:srgbClr val="0433FF"/>
                </a:solidFill>
                <a:effectLst>
                  <a:outerShdw blurRad="127000" dist="76200" dir="2700000" rotWithShape="0">
                    <a:srgbClr val="000000">
                      <a:alpha val="75000"/>
                    </a:srgbClr>
                  </a:outerShdw>
                </a:effectLst>
                <a:latin typeface="Arial"/>
                <a:ea typeface="Arial"/>
                <a:cs typeface="Arial"/>
                <a:sym typeface="Arial"/>
              </a:defRPr>
            </a:lvl1pPr>
          </a:lstStyle>
          <a:p>
            <a:pPr lvl="0">
              <a:defRPr b="0">
                <a:solidFill>
                  <a:srgbClr val="000000"/>
                </a:solidFill>
                <a:effectLst/>
              </a:defRPr>
            </a:pPr>
            <a:r>
              <a:rPr b="1">
                <a:solidFill>
                  <a:srgbClr val="0433FF"/>
                </a:solidFill>
                <a:effectLst>
                  <a:outerShdw blurRad="127000" dist="76200" dir="2700000" rotWithShape="0">
                    <a:srgbClr val="000000">
                      <a:alpha val="75000"/>
                    </a:srgbClr>
                  </a:outerShdw>
                </a:effectLst>
              </a:rPr>
              <a:t>Japonska: 86,1 let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4400016" y="248778"/>
            <a:ext cx="4204768"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Načelo previdnosti</a:t>
            </a:r>
          </a:p>
        </p:txBody>
      </p:sp>
      <p:pic>
        <p:nvPicPr>
          <p:cNvPr id="148" name="chimps1.001.jpg"/>
          <p:cNvPicPr/>
          <p:nvPr/>
        </p:nvPicPr>
        <p:blipFill>
          <a:blip r:embed="rId2">
            <a:extLst/>
          </a:blip>
          <a:stretch>
            <a:fillRect/>
          </a:stretch>
        </p:blipFill>
        <p:spPr>
          <a:xfrm>
            <a:off x="1016000" y="1219200"/>
            <a:ext cx="10972800" cy="73152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6451099" y="230505"/>
            <a:ext cx="10259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endParaRPr sz="3600" b="1" dirty="0"/>
          </a:p>
        </p:txBody>
      </p:sp>
      <p:pic>
        <p:nvPicPr>
          <p:cNvPr id="148" name="chimps1.001.jpg"/>
          <p:cNvPicPr/>
          <p:nvPr/>
        </p:nvPicPr>
        <p:blipFill>
          <a:blip r:embed="rId2">
            <a:extLst/>
          </a:blip>
          <a:stretch>
            <a:fillRect/>
          </a:stretch>
        </p:blipFill>
        <p:spPr>
          <a:xfrm>
            <a:off x="1016000" y="1219200"/>
            <a:ext cx="10972800" cy="7315200"/>
          </a:xfrm>
          <a:prstGeom prst="rect">
            <a:avLst/>
          </a:prstGeom>
          <a:ln w="12700">
            <a:miter lim="400000"/>
          </a:ln>
        </p:spPr>
      </p:pic>
      <p:sp>
        <p:nvSpPr>
          <p:cNvPr id="4" name="Shape 151"/>
          <p:cNvSpPr/>
          <p:nvPr/>
        </p:nvSpPr>
        <p:spPr>
          <a:xfrm>
            <a:off x="3449756" y="8913370"/>
            <a:ext cx="6105287"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lang="en-US" sz="2400" b="1" u="sng" dirty="0">
                <a:solidFill>
                  <a:srgbClr val="0000FF"/>
                </a:solidFill>
                <a:latin typeface="Arial"/>
                <a:ea typeface="Arial"/>
                <a:cs typeface="Arial"/>
                <a:sym typeface="Arial"/>
              </a:rPr>
              <a:t>http://</a:t>
            </a:r>
            <a:r>
              <a:rPr lang="en-US" sz="2400" b="1" u="sng" dirty="0" err="1">
                <a:solidFill>
                  <a:srgbClr val="0000FF"/>
                </a:solidFill>
                <a:latin typeface="Arial"/>
                <a:ea typeface="Arial"/>
                <a:cs typeface="Arial"/>
                <a:sym typeface="Arial"/>
              </a:rPr>
              <a:t>lpee.fe.uni-lj.si</a:t>
            </a:r>
            <a:r>
              <a:rPr lang="en-US" sz="2400" b="1" u="sng" dirty="0">
                <a:solidFill>
                  <a:srgbClr val="0000FF"/>
                </a:solidFill>
                <a:latin typeface="Arial"/>
                <a:ea typeface="Arial"/>
                <a:cs typeface="Arial"/>
                <a:sym typeface="Arial"/>
              </a:rPr>
              <a:t>/</a:t>
            </a:r>
            <a:r>
              <a:rPr lang="en-US" sz="2400" b="1" u="sng" dirty="0" err="1">
                <a:solidFill>
                  <a:srgbClr val="0000FF"/>
                </a:solidFill>
                <a:latin typeface="Arial"/>
                <a:ea typeface="Arial"/>
                <a:cs typeface="Arial"/>
                <a:sym typeface="Arial"/>
              </a:rPr>
              <a:t>galerija</a:t>
            </a:r>
            <a:r>
              <a:rPr lang="en-US" sz="2400" b="1" u="sng" dirty="0">
                <a:solidFill>
                  <a:srgbClr val="0000FF"/>
                </a:solidFill>
                <a:latin typeface="Arial"/>
                <a:ea typeface="Arial"/>
                <a:cs typeface="Arial"/>
                <a:sym typeface="Arial"/>
              </a:rPr>
              <a:t>/</a:t>
            </a:r>
            <a:r>
              <a:rPr lang="en-US" sz="2400" b="1" u="sng" dirty="0" err="1">
                <a:solidFill>
                  <a:srgbClr val="0000FF"/>
                </a:solidFill>
                <a:latin typeface="Arial"/>
                <a:ea typeface="Arial"/>
                <a:cs typeface="Arial"/>
                <a:sym typeface="Arial"/>
              </a:rPr>
              <a:t>zanimivosti</a:t>
            </a:r>
            <a:r>
              <a:rPr lang="en-US" sz="2400" b="1" u="sng" dirty="0">
                <a:solidFill>
                  <a:srgbClr val="0000FF"/>
                </a:solidFill>
                <a:latin typeface="Arial"/>
                <a:ea typeface="Arial"/>
                <a:cs typeface="Arial"/>
                <a:sym typeface="Arial"/>
              </a:rPr>
              <a:t>/</a:t>
            </a:r>
            <a:endParaRPr sz="2400" b="1" u="sng" dirty="0">
              <a:solidFill>
                <a:srgbClr val="0000FF"/>
              </a:solidFill>
              <a:latin typeface="Arial"/>
              <a:ea typeface="Arial"/>
              <a:cs typeface="Arial"/>
              <a:sym typeface="Arial"/>
            </a:endParaRPr>
          </a:p>
        </p:txBody>
      </p:sp>
    </p:spTree>
    <p:extLst>
      <p:ext uri="{BB962C8B-B14F-4D97-AF65-F5344CB8AC3E}">
        <p14:creationId xmlns:p14="http://schemas.microsoft.com/office/powerpoint/2010/main" val="2663321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fracking29noshadows-013.png"/>
          <p:cNvPicPr/>
          <p:nvPr/>
        </p:nvPicPr>
        <p:blipFill>
          <a:blip r:embed="rId2">
            <a:extLst/>
          </a:blip>
          <a:stretch>
            <a:fillRect/>
          </a:stretch>
        </p:blipFill>
        <p:spPr>
          <a:xfrm>
            <a:off x="880764" y="1321737"/>
            <a:ext cx="11243272" cy="8176926"/>
          </a:xfrm>
          <a:prstGeom prst="rect">
            <a:avLst/>
          </a:prstGeom>
          <a:ln w="12700">
            <a:miter lim="400000"/>
          </a:ln>
        </p:spPr>
      </p:pic>
      <p:sp>
        <p:nvSpPr>
          <p:cNvPr id="51" name="Shape 51"/>
          <p:cNvSpPr/>
          <p:nvPr/>
        </p:nvSpPr>
        <p:spPr>
          <a:xfrm>
            <a:off x="753913" y="361608"/>
            <a:ext cx="11496974"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Okoljevarstveni pogled na hidravlično frakcioniranje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as-and-oil-generation.jpg"/>
          <p:cNvPicPr/>
          <p:nvPr/>
        </p:nvPicPr>
        <p:blipFill>
          <a:blip r:embed="rId2">
            <a:extLst/>
          </a:blip>
          <a:srcRect l="2630" t="994" r="2630" b="3763"/>
          <a:stretch>
            <a:fillRect/>
          </a:stretch>
        </p:blipFill>
        <p:spPr>
          <a:xfrm>
            <a:off x="163129" y="1068298"/>
            <a:ext cx="12678542" cy="7616835"/>
          </a:xfrm>
          <a:prstGeom prst="rect">
            <a:avLst/>
          </a:prstGeom>
          <a:ln w="12700">
            <a:miter lim="400000"/>
          </a:ln>
        </p:spPr>
      </p:pic>
      <p:sp>
        <p:nvSpPr>
          <p:cNvPr id="54" name="Shape 54"/>
          <p:cNvSpPr/>
          <p:nvPr/>
        </p:nvSpPr>
        <p:spPr>
          <a:xfrm>
            <a:off x="4044168" y="70978"/>
            <a:ext cx="4916464"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Izvori naravnega plina</a:t>
            </a:r>
          </a:p>
        </p:txBody>
      </p:sp>
      <p:sp>
        <p:nvSpPr>
          <p:cNvPr id="55" name="Shape 55"/>
          <p:cNvSpPr/>
          <p:nvPr/>
        </p:nvSpPr>
        <p:spPr>
          <a:xfrm>
            <a:off x="9384983" y="3337489"/>
            <a:ext cx="2667634"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latin typeface="Arial"/>
                <a:ea typeface="Arial"/>
                <a:cs typeface="Arial"/>
                <a:sym typeface="Arial"/>
              </a:defRPr>
            </a:lvl1pPr>
          </a:lstStyle>
          <a:p>
            <a:pPr lvl="0">
              <a:defRPr b="0"/>
            </a:pPr>
            <a:r>
              <a:rPr b="1"/>
              <a:t>metan v slojih premoga</a:t>
            </a:r>
          </a:p>
        </p:txBody>
      </p:sp>
      <p:sp>
        <p:nvSpPr>
          <p:cNvPr id="56" name="Shape 56"/>
          <p:cNvSpPr/>
          <p:nvPr/>
        </p:nvSpPr>
        <p:spPr>
          <a:xfrm>
            <a:off x="9366119" y="4328089"/>
            <a:ext cx="2705362"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latin typeface="Arial"/>
                <a:ea typeface="Arial"/>
                <a:cs typeface="Arial"/>
                <a:sym typeface="Arial"/>
              </a:defRPr>
            </a:lvl1pPr>
          </a:lstStyle>
          <a:p>
            <a:pPr lvl="0">
              <a:defRPr b="0"/>
            </a:pPr>
            <a:r>
              <a:rPr b="1"/>
              <a:t>metan nad surovo nafto</a:t>
            </a:r>
          </a:p>
        </p:txBody>
      </p:sp>
      <p:sp>
        <p:nvSpPr>
          <p:cNvPr id="57" name="Shape 57"/>
          <p:cNvSpPr/>
          <p:nvPr/>
        </p:nvSpPr>
        <p:spPr>
          <a:xfrm>
            <a:off x="10858289" y="5445689"/>
            <a:ext cx="1469753"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b="1">
                <a:latin typeface="Arial"/>
                <a:ea typeface="Arial"/>
                <a:cs typeface="Arial"/>
                <a:sym typeface="Arial"/>
              </a:defRPr>
            </a:lvl1pPr>
          </a:lstStyle>
          <a:p>
            <a:pPr lvl="0">
              <a:defRPr b="0"/>
            </a:pPr>
            <a:r>
              <a:rPr b="1"/>
              <a:t>surova nafta</a:t>
            </a:r>
          </a:p>
        </p:txBody>
      </p:sp>
      <p:sp>
        <p:nvSpPr>
          <p:cNvPr id="58" name="Shape 58"/>
          <p:cNvSpPr/>
          <p:nvPr/>
        </p:nvSpPr>
        <p:spPr>
          <a:xfrm>
            <a:off x="1352419" y="3293039"/>
            <a:ext cx="1469753"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b="1">
                <a:latin typeface="Arial"/>
                <a:ea typeface="Arial"/>
                <a:cs typeface="Arial"/>
                <a:sym typeface="Arial"/>
              </a:defRPr>
            </a:lvl1pPr>
          </a:lstStyle>
          <a:p>
            <a:pPr lvl="0">
              <a:defRPr b="0"/>
            </a:pPr>
            <a:r>
              <a:rPr b="1"/>
              <a:t>samostojni metan</a:t>
            </a:r>
          </a:p>
        </p:txBody>
      </p:sp>
      <p:sp>
        <p:nvSpPr>
          <p:cNvPr id="59" name="Shape 59"/>
          <p:cNvSpPr/>
          <p:nvPr/>
        </p:nvSpPr>
        <p:spPr>
          <a:xfrm>
            <a:off x="6907770" y="7770204"/>
            <a:ext cx="1526060"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i="1">
                <a:solidFill>
                  <a:srgbClr val="FFFFFF"/>
                </a:solidFill>
                <a:latin typeface="Arial"/>
                <a:ea typeface="Arial"/>
                <a:cs typeface="Arial"/>
                <a:sym typeface="Arial"/>
              </a:defRPr>
            </a:lvl1pPr>
          </a:lstStyle>
          <a:p>
            <a:pPr lvl="0">
              <a:defRPr sz="1800" b="0" i="0">
                <a:solidFill>
                  <a:srgbClr val="000000"/>
                </a:solidFill>
              </a:defRPr>
            </a:pPr>
            <a:r>
              <a:rPr sz="2000" b="1" i="1">
                <a:solidFill>
                  <a:srgbClr val="FFFFFF"/>
                </a:solidFill>
              </a:rPr>
              <a:t>“gas shale”</a:t>
            </a:r>
          </a:p>
        </p:txBody>
      </p:sp>
      <p:sp>
        <p:nvSpPr>
          <p:cNvPr id="60" name="Shape 60"/>
          <p:cNvSpPr/>
          <p:nvPr/>
        </p:nvSpPr>
        <p:spPr>
          <a:xfrm>
            <a:off x="7239018" y="6791889"/>
            <a:ext cx="1295364"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i="1">
                <a:latin typeface="Arial"/>
                <a:ea typeface="Arial"/>
                <a:cs typeface="Arial"/>
                <a:sym typeface="Arial"/>
              </a:defRPr>
            </a:lvl1pPr>
          </a:lstStyle>
          <a:p>
            <a:pPr lvl="0">
              <a:defRPr b="0" i="0"/>
            </a:pPr>
            <a:r>
              <a:rPr b="1" i="1"/>
              <a:t>“tight gas”</a:t>
            </a:r>
          </a:p>
        </p:txBody>
      </p:sp>
      <p:sp>
        <p:nvSpPr>
          <p:cNvPr id="61" name="Shape 61"/>
          <p:cNvSpPr/>
          <p:nvPr/>
        </p:nvSpPr>
        <p:spPr>
          <a:xfrm>
            <a:off x="6301060" y="5300885"/>
            <a:ext cx="273948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neprepustna plast</a:t>
            </a:r>
          </a:p>
        </p:txBody>
      </p:sp>
      <p:sp>
        <p:nvSpPr>
          <p:cNvPr id="62" name="Shape 62"/>
          <p:cNvSpPr/>
          <p:nvPr/>
        </p:nvSpPr>
        <p:spPr>
          <a:xfrm>
            <a:off x="4759920" y="6367685"/>
            <a:ext cx="150376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peščenec</a:t>
            </a:r>
          </a:p>
        </p:txBody>
      </p:sp>
      <p:sp>
        <p:nvSpPr>
          <p:cNvPr id="63" name="Shape 63"/>
          <p:cNvSpPr/>
          <p:nvPr/>
        </p:nvSpPr>
        <p:spPr>
          <a:xfrm>
            <a:off x="9563118" y="5915589"/>
            <a:ext cx="1295364"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i="1">
                <a:latin typeface="Arial"/>
                <a:ea typeface="Arial"/>
                <a:cs typeface="Arial"/>
                <a:sym typeface="Arial"/>
              </a:defRPr>
            </a:lvl1pPr>
          </a:lstStyle>
          <a:p>
            <a:pPr lvl="0">
              <a:defRPr b="0" i="0"/>
            </a:pPr>
            <a:r>
              <a:rPr b="1" i="1"/>
              <a:t>“tight gas”</a:t>
            </a:r>
          </a:p>
        </p:txBody>
      </p:sp>
      <p:sp>
        <p:nvSpPr>
          <p:cNvPr id="64" name="Shape 64"/>
          <p:cNvSpPr/>
          <p:nvPr/>
        </p:nvSpPr>
        <p:spPr>
          <a:xfrm>
            <a:off x="837955" y="5582769"/>
            <a:ext cx="1700754" cy="1"/>
          </a:xfrm>
          <a:prstGeom prst="line">
            <a:avLst/>
          </a:prstGeom>
          <a:ln w="25400">
            <a:solidFill/>
            <a:miter lim="400000"/>
          </a:ln>
        </p:spPr>
        <p:txBody>
          <a:bodyPr lIns="50800" tIns="50800" rIns="50800" bIns="5080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65" name="Shape 65"/>
          <p:cNvSpPr/>
          <p:nvPr/>
        </p:nvSpPr>
        <p:spPr>
          <a:xfrm>
            <a:off x="840856" y="8247530"/>
            <a:ext cx="7727970" cy="1"/>
          </a:xfrm>
          <a:prstGeom prst="line">
            <a:avLst/>
          </a:prstGeom>
          <a:ln w="25400">
            <a:solidFill/>
            <a:miter lim="400000"/>
          </a:ln>
        </p:spPr>
        <p:txBody>
          <a:bodyPr lIns="50800" tIns="50800" rIns="50800" bIns="5080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66" name="Shape 66"/>
          <p:cNvSpPr/>
          <p:nvPr/>
        </p:nvSpPr>
        <p:spPr>
          <a:xfrm>
            <a:off x="190500" y="5402358"/>
            <a:ext cx="625079" cy="360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algn="l" defTabSz="457200">
              <a:defRPr sz="1800" b="1">
                <a:latin typeface="Arial"/>
                <a:ea typeface="Arial"/>
                <a:cs typeface="Arial"/>
                <a:sym typeface="Arial"/>
              </a:defRPr>
            </a:lvl1pPr>
          </a:lstStyle>
          <a:p>
            <a:pPr lvl="0">
              <a:defRPr b="0"/>
            </a:pPr>
            <a:r>
              <a:rPr b="1"/>
              <a:t>50°C</a:t>
            </a:r>
          </a:p>
        </p:txBody>
      </p:sp>
      <p:sp>
        <p:nvSpPr>
          <p:cNvPr id="67" name="Shape 67"/>
          <p:cNvSpPr/>
          <p:nvPr/>
        </p:nvSpPr>
        <p:spPr>
          <a:xfrm>
            <a:off x="126931" y="8067119"/>
            <a:ext cx="752216" cy="360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algn="l" defTabSz="457200">
              <a:defRPr sz="1800" b="1">
                <a:latin typeface="Arial"/>
                <a:ea typeface="Arial"/>
                <a:cs typeface="Arial"/>
                <a:sym typeface="Arial"/>
              </a:defRPr>
            </a:lvl1pPr>
          </a:lstStyle>
          <a:p>
            <a:pPr lvl="0">
              <a:defRPr b="0"/>
            </a:pPr>
            <a:r>
              <a:rPr b="1"/>
              <a:t>180°C</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hydraulic_fracturing_large.png"/>
          <p:cNvPicPr/>
          <p:nvPr/>
        </p:nvPicPr>
        <p:blipFill>
          <a:blip r:embed="rId2">
            <a:extLst/>
          </a:blip>
          <a:srcRect l="2893" r="3001" b="16067"/>
          <a:stretch>
            <a:fillRect/>
          </a:stretch>
        </p:blipFill>
        <p:spPr>
          <a:xfrm>
            <a:off x="381000" y="1618454"/>
            <a:ext cx="11963401" cy="6567608"/>
          </a:xfrm>
          <a:prstGeom prst="rect">
            <a:avLst/>
          </a:prstGeom>
          <a:ln w="12700">
            <a:miter lim="400000"/>
          </a:ln>
        </p:spPr>
      </p:pic>
      <p:sp>
        <p:nvSpPr>
          <p:cNvPr id="70" name="Shape 70"/>
          <p:cNvSpPr/>
          <p:nvPr/>
        </p:nvSpPr>
        <p:spPr>
          <a:xfrm>
            <a:off x="558800" y="7683500"/>
            <a:ext cx="1346200" cy="419100"/>
          </a:xfrm>
          <a:prstGeom prst="rect">
            <a:avLst/>
          </a:prstGeom>
          <a:solidFill>
            <a:srgbClr val="FFFFFF"/>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
        <p:nvSpPr>
          <p:cNvPr id="71" name="Shape 71"/>
          <p:cNvSpPr/>
          <p:nvPr/>
        </p:nvSpPr>
        <p:spPr>
          <a:xfrm>
            <a:off x="9466219" y="7796435"/>
            <a:ext cx="2527301" cy="4472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a:solidFill>
                  <a:srgbClr val="FF2600"/>
                </a:solidFill>
                <a:latin typeface="Arial"/>
                <a:ea typeface="Arial"/>
                <a:cs typeface="Arial"/>
                <a:sym typeface="Arial"/>
              </a:defRPr>
            </a:lvl1pPr>
          </a:lstStyle>
          <a:p>
            <a:pPr lvl="0">
              <a:defRPr sz="1800">
                <a:solidFill>
                  <a:srgbClr val="000000"/>
                </a:solidFill>
              </a:defRPr>
            </a:pPr>
            <a:r>
              <a:rPr sz="2400">
                <a:solidFill>
                  <a:srgbClr val="FF2600"/>
                </a:solidFill>
              </a:rPr>
              <a:t>1800-4000 m</a:t>
            </a:r>
          </a:p>
        </p:txBody>
      </p:sp>
      <p:sp>
        <p:nvSpPr>
          <p:cNvPr id="72" name="Shape 72"/>
          <p:cNvSpPr/>
          <p:nvPr/>
        </p:nvSpPr>
        <p:spPr>
          <a:xfrm>
            <a:off x="1409700" y="7859935"/>
            <a:ext cx="5892800" cy="1539430"/>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2400">
                <a:latin typeface="Arial"/>
                <a:ea typeface="Arial"/>
                <a:cs typeface="Arial"/>
                <a:sym typeface="Arial"/>
              </a:defRPr>
            </a:lvl1pPr>
          </a:lstStyle>
          <a:p>
            <a:pPr lvl="0">
              <a:defRPr sz="1800"/>
            </a:pPr>
            <a:r>
              <a:rPr sz="2400"/>
              <a:t>Če ta plast ne bi bila nepropustna, pod njo ne bi bilo rezervarja (konvencionalnega) plina in za plin v skrilavcih sploh ne bi vedeli.</a:t>
            </a:r>
          </a:p>
        </p:txBody>
      </p:sp>
      <p:sp>
        <p:nvSpPr>
          <p:cNvPr id="73" name="Shape 73"/>
          <p:cNvSpPr/>
          <p:nvPr/>
        </p:nvSpPr>
        <p:spPr>
          <a:xfrm flipH="1">
            <a:off x="4056508" y="3384550"/>
            <a:ext cx="2611092" cy="4463653"/>
          </a:xfrm>
          <a:prstGeom prst="line">
            <a:avLst/>
          </a:prstGeom>
          <a:ln w="254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74" name="Shape 74"/>
          <p:cNvSpPr/>
          <p:nvPr/>
        </p:nvSpPr>
        <p:spPr>
          <a:xfrm>
            <a:off x="9842402" y="2906920"/>
            <a:ext cx="940054" cy="1"/>
          </a:xfrm>
          <a:prstGeom prst="line">
            <a:avLst/>
          </a:prstGeom>
          <a:ln w="254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75" name="Shape 75"/>
          <p:cNvSpPr/>
          <p:nvPr/>
        </p:nvSpPr>
        <p:spPr>
          <a:xfrm>
            <a:off x="9842500" y="3233032"/>
            <a:ext cx="940054" cy="1"/>
          </a:xfrm>
          <a:prstGeom prst="line">
            <a:avLst/>
          </a:prstGeom>
          <a:ln w="25400">
            <a:solidFill>
              <a:srgbClr val="FF26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76" name="Shape 76"/>
          <p:cNvSpPr/>
          <p:nvPr/>
        </p:nvSpPr>
        <p:spPr>
          <a:xfrm>
            <a:off x="10883900" y="2678335"/>
            <a:ext cx="1346200" cy="447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FF2600"/>
                </a:solidFill>
                <a:latin typeface="Arial"/>
                <a:ea typeface="Arial"/>
                <a:cs typeface="Arial"/>
                <a:sym typeface="Arial"/>
              </a:defRPr>
            </a:lvl1pPr>
          </a:lstStyle>
          <a:p>
            <a:pPr lvl="0">
              <a:defRPr sz="1800">
                <a:solidFill>
                  <a:srgbClr val="000000"/>
                </a:solidFill>
              </a:defRPr>
            </a:pPr>
            <a:r>
              <a:rPr sz="2400">
                <a:solidFill>
                  <a:srgbClr val="FF2600"/>
                </a:solidFill>
              </a:rPr>
              <a:t>&lt; 500 m</a:t>
            </a:r>
          </a:p>
        </p:txBody>
      </p:sp>
      <p:sp>
        <p:nvSpPr>
          <p:cNvPr id="77" name="Shape 77"/>
          <p:cNvSpPr/>
          <p:nvPr/>
        </p:nvSpPr>
        <p:spPr>
          <a:xfrm>
            <a:off x="10883900" y="3008535"/>
            <a:ext cx="1511300" cy="447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FF2600"/>
                </a:solidFill>
                <a:latin typeface="Arial"/>
                <a:ea typeface="Arial"/>
                <a:cs typeface="Arial"/>
                <a:sym typeface="Arial"/>
              </a:defRPr>
            </a:lvl1pPr>
          </a:lstStyle>
          <a:p>
            <a:pPr lvl="0">
              <a:defRPr sz="1800">
                <a:solidFill>
                  <a:srgbClr val="000000"/>
                </a:solidFill>
              </a:defRPr>
            </a:pPr>
            <a:r>
              <a:rPr sz="2400">
                <a:solidFill>
                  <a:srgbClr val="FF2600"/>
                </a:solidFill>
              </a:rPr>
              <a:t>&lt; 1000 m</a:t>
            </a:r>
          </a:p>
        </p:txBody>
      </p:sp>
      <p:sp>
        <p:nvSpPr>
          <p:cNvPr id="78" name="Shape 78"/>
          <p:cNvSpPr/>
          <p:nvPr/>
        </p:nvSpPr>
        <p:spPr>
          <a:xfrm>
            <a:off x="2079637" y="361608"/>
            <a:ext cx="8845526"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Tehnologija hidravličnega frakcioniranja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537592" y="70978"/>
            <a:ext cx="11929617"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1. Hidravlično frakcioniranje porabi veliko sladke vode</a:t>
            </a:r>
          </a:p>
        </p:txBody>
      </p:sp>
      <p:pic>
        <p:nvPicPr>
          <p:cNvPr id="81" name="pasted-image.pdf"/>
          <p:cNvPicPr/>
          <p:nvPr/>
        </p:nvPicPr>
        <p:blipFill>
          <a:blip r:embed="rId2">
            <a:extLst/>
          </a:blip>
          <a:srcRect l="10318" t="11958" r="465" b="13695"/>
          <a:stretch>
            <a:fillRect/>
          </a:stretch>
        </p:blipFill>
        <p:spPr>
          <a:xfrm>
            <a:off x="549076" y="1080471"/>
            <a:ext cx="8819716" cy="5074329"/>
          </a:xfrm>
          <a:prstGeom prst="rect">
            <a:avLst/>
          </a:prstGeom>
          <a:ln w="12700">
            <a:miter lim="400000"/>
          </a:ln>
        </p:spPr>
      </p:pic>
      <p:sp>
        <p:nvSpPr>
          <p:cNvPr id="82" name="Shape 82"/>
          <p:cNvSpPr/>
          <p:nvPr/>
        </p:nvSpPr>
        <p:spPr>
          <a:xfrm>
            <a:off x="1535310" y="5808885"/>
            <a:ext cx="4015980" cy="802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b="1">
                <a:latin typeface="Arial"/>
                <a:ea typeface="Arial"/>
                <a:cs typeface="Arial"/>
                <a:sym typeface="Arial"/>
              </a:rPr>
              <a:t>Poraba sladke vode v ZDA</a:t>
            </a:r>
          </a:p>
          <a:p>
            <a:pPr lvl="0">
              <a:defRPr sz="1800"/>
            </a:pPr>
            <a:r>
              <a:rPr sz="2400" b="1">
                <a:latin typeface="Arial"/>
                <a:ea typeface="Arial"/>
                <a:cs typeface="Arial"/>
                <a:sym typeface="Arial"/>
              </a:rPr>
              <a:t>(USGS 2010)</a:t>
            </a:r>
          </a:p>
        </p:txBody>
      </p:sp>
      <p:sp>
        <p:nvSpPr>
          <p:cNvPr id="83" name="Shape 83"/>
          <p:cNvSpPr/>
          <p:nvPr/>
        </p:nvSpPr>
        <p:spPr>
          <a:xfrm>
            <a:off x="7645400" y="5056237"/>
            <a:ext cx="1270000" cy="392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pic>
        <p:nvPicPr>
          <p:cNvPr id="84" name="Hydraulic%20Fracturation%20Schematic.tiff"/>
          <p:cNvPicPr/>
          <p:nvPr/>
        </p:nvPicPr>
        <p:blipFill>
          <a:blip r:embed="rId3">
            <a:extLst/>
          </a:blip>
          <a:stretch>
            <a:fillRect/>
          </a:stretch>
        </p:blipFill>
        <p:spPr>
          <a:xfrm>
            <a:off x="9359900" y="6181303"/>
            <a:ext cx="3127400" cy="3127401"/>
          </a:xfrm>
          <a:prstGeom prst="rect">
            <a:avLst/>
          </a:prstGeom>
          <a:ln w="12700">
            <a:miter lim="400000"/>
          </a:ln>
        </p:spPr>
      </p:pic>
      <p:sp>
        <p:nvSpPr>
          <p:cNvPr id="85" name="Shape 85"/>
          <p:cNvSpPr/>
          <p:nvPr/>
        </p:nvSpPr>
        <p:spPr>
          <a:xfrm>
            <a:off x="9360210" y="5173885"/>
            <a:ext cx="2746624" cy="1183830"/>
          </a:xfrm>
          <a:prstGeom prst="rect">
            <a:avLst/>
          </a:prstGeom>
          <a:solidFill>
            <a:srgbClr val="FFFFFF"/>
          </a:solidFill>
          <a:ln w="25400">
            <a:solidFill>
              <a:srgbClr val="FF26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b="1">
                <a:latin typeface="Arial"/>
                <a:ea typeface="Arial"/>
                <a:cs typeface="Arial"/>
                <a:sym typeface="Arial"/>
              </a:defRPr>
            </a:lvl1pPr>
          </a:lstStyle>
          <a:p>
            <a:pPr lvl="0">
              <a:defRPr sz="1800" b="0"/>
            </a:pPr>
            <a:r>
              <a:rPr sz="2400" b="1"/>
              <a:t>Tu je zajeto tudi hidravlično frakcioniranje</a:t>
            </a:r>
          </a:p>
        </p:txBody>
      </p:sp>
      <p:sp>
        <p:nvSpPr>
          <p:cNvPr id="86" name="Shape 86"/>
          <p:cNvSpPr/>
          <p:nvPr/>
        </p:nvSpPr>
        <p:spPr>
          <a:xfrm flipH="1" flipV="1">
            <a:off x="8775430" y="5358888"/>
            <a:ext cx="576182" cy="406913"/>
          </a:xfrm>
          <a:prstGeom prst="line">
            <a:avLst/>
          </a:prstGeom>
          <a:ln w="25400">
            <a:solidFill>
              <a:srgbClr val="FF2600"/>
            </a:solidFill>
            <a:miter lim="400000"/>
            <a:tailEnd type="triangle"/>
          </a:ln>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207973" y="232906"/>
            <a:ext cx="12599863"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600" b="1">
                <a:latin typeface="Arial"/>
                <a:ea typeface="Arial"/>
                <a:cs typeface="Arial"/>
                <a:sym typeface="Arial"/>
              </a:defRPr>
            </a:lvl1pPr>
          </a:lstStyle>
          <a:p>
            <a:pPr lvl="0">
              <a:defRPr sz="1800" b="0"/>
            </a:pPr>
            <a:r>
              <a:rPr sz="3600" b="1" dirty="0"/>
              <a:t>2. Hidravlično frakcioniranje lahko onesnaži podtalnico s kemikalijami ali metanom</a:t>
            </a:r>
          </a:p>
        </p:txBody>
      </p:sp>
      <p:grpSp>
        <p:nvGrpSpPr>
          <p:cNvPr id="91" name="Group 91"/>
          <p:cNvGrpSpPr/>
          <p:nvPr/>
        </p:nvGrpSpPr>
        <p:grpSpPr>
          <a:xfrm>
            <a:off x="1251297" y="1451474"/>
            <a:ext cx="6714134" cy="6484042"/>
            <a:chOff x="0" y="0"/>
            <a:chExt cx="6714132" cy="6484040"/>
          </a:xfrm>
        </p:grpSpPr>
        <p:pic>
          <p:nvPicPr>
            <p:cNvPr id="89" name="Hydraulic%20Fracturation%20Schematic.tiff"/>
            <p:cNvPicPr/>
            <p:nvPr/>
          </p:nvPicPr>
          <p:blipFill>
            <a:blip r:embed="rId2">
              <a:extLst/>
            </a:blip>
            <a:srcRect t="6461"/>
            <a:stretch>
              <a:fillRect/>
            </a:stretch>
          </p:blipFill>
          <p:spPr>
            <a:xfrm>
              <a:off x="0" y="203711"/>
              <a:ext cx="6714133" cy="6280330"/>
            </a:xfrm>
            <a:prstGeom prst="rect">
              <a:avLst/>
            </a:prstGeom>
            <a:ln w="12700" cap="flat">
              <a:noFill/>
              <a:miter lim="400000"/>
            </a:ln>
            <a:effectLst/>
          </p:spPr>
        </p:pic>
        <p:sp>
          <p:nvSpPr>
            <p:cNvPr id="90" name="Shape 90"/>
            <p:cNvSpPr/>
            <p:nvPr/>
          </p:nvSpPr>
          <p:spPr>
            <a:xfrm flipV="1">
              <a:off x="34506" y="0"/>
              <a:ext cx="1" cy="1177698"/>
            </a:xfrm>
            <a:prstGeom prst="line">
              <a:avLst/>
            </a:prstGeom>
            <a:noFill/>
            <a:ln w="50800" cap="flat">
              <a:solidFill>
                <a:srgbClr val="FFFFFF"/>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sp>
        <p:nvSpPr>
          <p:cNvPr id="92" name="Shape 92"/>
          <p:cNvSpPr/>
          <p:nvPr/>
        </p:nvSpPr>
        <p:spPr>
          <a:xfrm>
            <a:off x="8317820" y="1884585"/>
            <a:ext cx="4490016" cy="5781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400">
                <a:latin typeface="Arial"/>
                <a:ea typeface="Arial"/>
                <a:cs typeface="Arial"/>
                <a:sym typeface="Arial"/>
              </a:rPr>
              <a:t>Najvišji del vrtine je razširjen in ojačen z betonom, ki sega pod nivo podtalnice in skozi zgornjo nepropustno plast.</a:t>
            </a:r>
          </a:p>
          <a:p>
            <a:pPr lvl="0" algn="l">
              <a:defRPr sz="1800"/>
            </a:pPr>
            <a:endParaRPr sz="2400">
              <a:latin typeface="Arial"/>
              <a:ea typeface="Arial"/>
              <a:cs typeface="Arial"/>
              <a:sym typeface="Arial"/>
            </a:endParaRPr>
          </a:p>
          <a:p>
            <a:pPr lvl="0" algn="l">
              <a:defRPr sz="1800"/>
            </a:pPr>
            <a:r>
              <a:rPr sz="2400">
                <a:latin typeface="Arial"/>
                <a:ea typeface="Arial"/>
                <a:cs typeface="Arial"/>
                <a:sym typeface="Arial"/>
              </a:rPr>
              <a:t>Izvajalci to pogosto predstavljajo kot ekološki ukrep, a je samo posledično: z vbrizgavanjem pregrete pare oz. vode s peskom v širši del dosežejo večjo hitrost v spodnjem delu vrtine.</a:t>
            </a:r>
          </a:p>
          <a:p>
            <a:pPr lvl="0" algn="l">
              <a:defRPr sz="1800"/>
            </a:pPr>
            <a:endParaRPr sz="2400">
              <a:latin typeface="Arial"/>
              <a:ea typeface="Arial"/>
              <a:cs typeface="Arial"/>
              <a:sym typeface="Arial"/>
            </a:endParaRPr>
          </a:p>
          <a:p>
            <a:pPr lvl="0" algn="l">
              <a:defRPr sz="1800"/>
            </a:pPr>
            <a:r>
              <a:rPr sz="2400">
                <a:latin typeface="Arial"/>
                <a:ea typeface="Arial"/>
                <a:cs typeface="Arial"/>
                <a:sym typeface="Arial"/>
              </a:rPr>
              <a:t>Po dokončanju vertikalne vrtine med cev in kamnine vtisnejo beton.</a:t>
            </a:r>
          </a:p>
        </p:txBody>
      </p:sp>
      <p:sp>
        <p:nvSpPr>
          <p:cNvPr id="93" name="Shape 93"/>
          <p:cNvSpPr/>
          <p:nvPr/>
        </p:nvSpPr>
        <p:spPr>
          <a:xfrm>
            <a:off x="244475" y="7818897"/>
            <a:ext cx="12563361" cy="176458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a:defRPr sz="1800"/>
            </a:pPr>
            <a:r>
              <a:rPr sz="3600" dirty="0">
                <a:latin typeface="Arial"/>
                <a:ea typeface="Arial"/>
                <a:cs typeface="Arial"/>
                <a:sym typeface="Arial"/>
              </a:rPr>
              <a:t>V ZDA je preko 94.000 registriranih lokacij, kjer že črpajo</a:t>
            </a:r>
          </a:p>
          <a:p>
            <a:pPr lvl="0" algn="l">
              <a:defRPr sz="1800"/>
            </a:pPr>
            <a:r>
              <a:rPr sz="3600" dirty="0">
                <a:latin typeface="Arial"/>
                <a:ea typeface="Arial"/>
                <a:cs typeface="Arial"/>
                <a:sym typeface="Arial"/>
              </a:rPr>
              <a:t>plin ali še izvajajo hidravlično frakcioniranje - do sedaj niso odkrili </a:t>
            </a:r>
            <a:r>
              <a:rPr sz="3600" b="1" i="1" dirty="0">
                <a:latin typeface="Arial"/>
                <a:ea typeface="Arial"/>
                <a:cs typeface="Arial"/>
                <a:sym typeface="Arial"/>
              </a:rPr>
              <a:t>niti enega primera</a:t>
            </a:r>
            <a:r>
              <a:rPr sz="3600" dirty="0">
                <a:latin typeface="Arial"/>
                <a:ea typeface="Arial"/>
                <a:cs typeface="Arial"/>
                <a:sym typeface="Arial"/>
              </a:rPr>
              <a:t> kritičnega onesnaženja podtalnice!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p:nvPr/>
        </p:nvSpPr>
        <p:spPr>
          <a:xfrm>
            <a:off x="514920" y="404890"/>
            <a:ext cx="1197495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2800" b="1" dirty="0"/>
              <a:t>3. Hidravlično frakcioniranje povzroči pronicanje metana v podtalnico</a:t>
            </a:r>
          </a:p>
        </p:txBody>
      </p:sp>
      <p:pic>
        <p:nvPicPr>
          <p:cNvPr id="96" name="flaming-faucet.png"/>
          <p:cNvPicPr/>
          <p:nvPr/>
        </p:nvPicPr>
        <p:blipFill>
          <a:blip r:embed="rId3">
            <a:extLst/>
          </a:blip>
          <a:stretch>
            <a:fillRect/>
          </a:stretch>
        </p:blipFill>
        <p:spPr>
          <a:xfrm>
            <a:off x="2243375" y="1390169"/>
            <a:ext cx="8946774" cy="5027670"/>
          </a:xfrm>
          <a:prstGeom prst="rect">
            <a:avLst/>
          </a:prstGeom>
          <a:ln w="25400">
            <a:solidFill/>
            <a:miter lim="400000"/>
          </a:ln>
        </p:spPr>
      </p:pic>
      <p:sp>
        <p:nvSpPr>
          <p:cNvPr id="97" name="Shape 97"/>
          <p:cNvSpPr/>
          <p:nvPr/>
        </p:nvSpPr>
        <p:spPr>
          <a:xfrm>
            <a:off x="108064" y="6659785"/>
            <a:ext cx="12788672" cy="25808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400">
                <a:latin typeface="Arial"/>
                <a:ea typeface="Arial"/>
                <a:cs typeface="Arial"/>
                <a:sym typeface="Arial"/>
              </a:rPr>
              <a:t>Teza, da hidravlično frakcioniranje onesnaži podtalnico z naravnim plinom, je postala popularna po javnem predvajanju filma “</a:t>
            </a:r>
            <a:r>
              <a:rPr sz="2400" b="1" i="1">
                <a:latin typeface="Arial"/>
                <a:ea typeface="Arial"/>
                <a:cs typeface="Arial"/>
                <a:sym typeface="Arial"/>
              </a:rPr>
              <a:t>Gasland</a:t>
            </a:r>
            <a:r>
              <a:rPr sz="2400">
                <a:latin typeface="Arial"/>
                <a:ea typeface="Arial"/>
                <a:cs typeface="Arial"/>
                <a:sym typeface="Arial"/>
              </a:rPr>
              <a:t>”, ki je pokazal posnetek vode iz kuhinjske pipe, ki je zagorela. Dejansko je režiser filma priznal, da posnetek ni nastal nikjer blizu lokacije za hidravlično frakcioniranje.</a:t>
            </a:r>
          </a:p>
          <a:p>
            <a:pPr lvl="0" algn="l">
              <a:defRPr sz="1800"/>
            </a:pPr>
            <a:r>
              <a:rPr sz="2400">
                <a:latin typeface="Arial"/>
                <a:ea typeface="Arial"/>
                <a:cs typeface="Arial"/>
                <a:sym typeface="Arial"/>
              </a:rPr>
              <a:t>Metan se lahko v podtalnici znajde zaradi povsem naravnega pronicanja skozi plasti, po potresih, ali ob drugih vrtanjih. Tako onesnažena voda seveda “zagori” in zato najdemo na WWW toliko podobnih posnetkov, ki nimajo nikakršne zveze s hidravličnim frakcioniranjem. </a:t>
            </a:r>
          </a:p>
        </p:txBody>
      </p:sp>
    </p:spTree>
    <p:extLst>
      <p:ext uri="{BB962C8B-B14F-4D97-AF65-F5344CB8AC3E}">
        <p14:creationId xmlns:p14="http://schemas.microsoft.com/office/powerpoint/2010/main" val="21805830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p:nvPr/>
        </p:nvSpPr>
        <p:spPr>
          <a:xfrm>
            <a:off x="1427100" y="361608"/>
            <a:ext cx="10150600"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atin typeface="Arial"/>
                <a:ea typeface="Arial"/>
                <a:cs typeface="Arial"/>
                <a:sym typeface="Arial"/>
              </a:defRPr>
            </a:lvl1pPr>
          </a:lstStyle>
          <a:p>
            <a:pPr lvl="0">
              <a:defRPr sz="1800" b="0"/>
            </a:pPr>
            <a:r>
              <a:rPr sz="3600" b="1"/>
              <a:t>4. Hidravlično frakcioniranje povzroča potrese</a:t>
            </a:r>
          </a:p>
        </p:txBody>
      </p:sp>
      <p:pic>
        <p:nvPicPr>
          <p:cNvPr id="102" name="pasted-image.tif"/>
          <p:cNvPicPr/>
          <p:nvPr/>
        </p:nvPicPr>
        <p:blipFill>
          <a:blip r:embed="rId2">
            <a:extLst/>
          </a:blip>
          <a:stretch>
            <a:fillRect/>
          </a:stretch>
        </p:blipFill>
        <p:spPr>
          <a:xfrm>
            <a:off x="495300" y="2635848"/>
            <a:ext cx="5664895" cy="3186504"/>
          </a:xfrm>
          <a:prstGeom prst="rect">
            <a:avLst/>
          </a:prstGeom>
          <a:ln w="12700">
            <a:miter lim="400000"/>
          </a:ln>
        </p:spPr>
      </p:pic>
      <p:pic>
        <p:nvPicPr>
          <p:cNvPr id="103" name="pasted-image.tif"/>
          <p:cNvPicPr/>
          <p:nvPr/>
        </p:nvPicPr>
        <p:blipFill>
          <a:blip r:embed="rId3">
            <a:extLst/>
          </a:blip>
          <a:stretch>
            <a:fillRect/>
          </a:stretch>
        </p:blipFill>
        <p:spPr>
          <a:xfrm>
            <a:off x="6844605" y="2340801"/>
            <a:ext cx="5664895" cy="3776598"/>
          </a:xfrm>
          <a:prstGeom prst="rect">
            <a:avLst/>
          </a:prstGeom>
          <a:ln w="12700">
            <a:miter lim="400000"/>
          </a:ln>
        </p:spPr>
      </p:pic>
      <p:sp>
        <p:nvSpPr>
          <p:cNvPr id="104" name="Shape 104"/>
          <p:cNvSpPr/>
          <p:nvPr/>
        </p:nvSpPr>
        <p:spPr>
          <a:xfrm>
            <a:off x="2686074" y="1407335"/>
            <a:ext cx="128334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Resnica</a:t>
            </a:r>
          </a:p>
        </p:txBody>
      </p:sp>
      <p:sp>
        <p:nvSpPr>
          <p:cNvPr id="105" name="Shape 105"/>
          <p:cNvSpPr/>
          <p:nvPr/>
        </p:nvSpPr>
        <p:spPr>
          <a:xfrm>
            <a:off x="8739212" y="1407335"/>
            <a:ext cx="187568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atin typeface="Arial"/>
                <a:ea typeface="Arial"/>
                <a:cs typeface="Arial"/>
                <a:sym typeface="Arial"/>
              </a:defRPr>
            </a:lvl1pPr>
          </a:lstStyle>
          <a:p>
            <a:pPr lvl="0">
              <a:defRPr sz="1800" b="0"/>
            </a:pPr>
            <a:r>
              <a:rPr sz="2400" b="1"/>
              <a:t>Propaganda</a:t>
            </a:r>
          </a:p>
        </p:txBody>
      </p:sp>
      <p:sp>
        <p:nvSpPr>
          <p:cNvPr id="106" name="Shape 106"/>
          <p:cNvSpPr/>
          <p:nvPr/>
        </p:nvSpPr>
        <p:spPr>
          <a:xfrm>
            <a:off x="374153" y="6603635"/>
            <a:ext cx="5907188" cy="1514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400">
                <a:latin typeface="Arial"/>
                <a:ea typeface="Arial"/>
                <a:cs typeface="Arial"/>
                <a:sym typeface="Arial"/>
              </a:rPr>
              <a:t>… pri kateri okoljevarstveniki tipčno “pozabijo” povedati, da je bil to </a:t>
            </a:r>
            <a:r>
              <a:rPr sz="2400" b="1" i="1">
                <a:latin typeface="Arial"/>
                <a:ea typeface="Arial"/>
                <a:cs typeface="Arial"/>
                <a:sym typeface="Arial"/>
              </a:rPr>
              <a:t>edini</a:t>
            </a:r>
            <a:r>
              <a:rPr sz="2400">
                <a:latin typeface="Arial"/>
                <a:ea typeface="Arial"/>
                <a:cs typeface="Arial"/>
                <a:sym typeface="Arial"/>
              </a:rPr>
              <a:t> primer te vrste, in da tresenje tal ni preseglo stopnje 3 po Mercallijevi lestvici</a:t>
            </a:r>
          </a:p>
        </p:txBody>
      </p:sp>
      <p:sp>
        <p:nvSpPr>
          <p:cNvPr id="107" name="Shape 107"/>
          <p:cNvSpPr/>
          <p:nvPr/>
        </p:nvSpPr>
        <p:spPr>
          <a:xfrm>
            <a:off x="6723459" y="6781435"/>
            <a:ext cx="5907188" cy="1158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atin typeface="Arial"/>
                <a:ea typeface="Arial"/>
                <a:cs typeface="Arial"/>
                <a:sym typeface="Arial"/>
              </a:defRPr>
            </a:lvl1pPr>
          </a:lstStyle>
          <a:p>
            <a:pPr lvl="0">
              <a:defRPr sz="1800"/>
            </a:pPr>
            <a:r>
              <a:rPr sz="2400"/>
              <a:t>… pri kateri si je treba fotografijo posledic “izposoditi” iz krajev, ki jih je prizadel resen potres.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8236" y="51862"/>
            <a:ext cx="13013036"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600" b="1">
                <a:latin typeface="Arial"/>
                <a:ea typeface="Arial"/>
                <a:cs typeface="Arial"/>
                <a:sym typeface="Arial"/>
              </a:defRPr>
            </a:lvl1pPr>
          </a:lstStyle>
          <a:p>
            <a:pPr lvl="0">
              <a:defRPr sz="1800" b="0"/>
            </a:pPr>
            <a:r>
              <a:rPr sz="3600" b="1" dirty="0"/>
              <a:t>5. Hidravlično frakcioniranje uporablja preko 750 strupenih in karcionogenih kemikalij …</a:t>
            </a:r>
          </a:p>
        </p:txBody>
      </p:sp>
      <p:pic>
        <p:nvPicPr>
          <p:cNvPr id="110" name="big-table.jpg"/>
          <p:cNvPicPr/>
          <p:nvPr/>
        </p:nvPicPr>
        <p:blipFill>
          <a:blip r:embed="rId2">
            <a:extLst/>
          </a:blip>
          <a:stretch>
            <a:fillRect/>
          </a:stretch>
        </p:blipFill>
        <p:spPr>
          <a:xfrm>
            <a:off x="810548" y="1477812"/>
            <a:ext cx="11383704" cy="777116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TotalTime>
  <Words>892</Words>
  <Application>Microsoft Macintosh PowerPoint</Application>
  <PresentationFormat>Custom</PresentationFormat>
  <Paragraphs>85</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Mišo Alkalaj</cp:lastModifiedBy>
  <cp:revision>6</cp:revision>
  <dcterms:modified xsi:type="dcterms:W3CDTF">2015-06-08T08:09:17Z</dcterms:modified>
</cp:coreProperties>
</file>